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56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60" r:id="rId14"/>
    <p:sldId id="270" r:id="rId15"/>
    <p:sldId id="271" r:id="rId16"/>
    <p:sldId id="272" r:id="rId17"/>
    <p:sldId id="273" r:id="rId18"/>
    <p:sldId id="259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92" d="100"/>
          <a:sy n="92" d="100"/>
        </p:scale>
        <p:origin x="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808F6-944F-4AA1-A387-712A0B0C0450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BD75D-8747-4636-A8C1-3B12E2CA0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013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8657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F06FB4C5-EB46-4563-AC76-893AFA14C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AA576D48-C8C7-EB85-AE27-84B8680A6C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FE87F5A9-A293-EADA-932F-39C9C1CB14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9815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55261243-7CDB-BC50-95B4-0D6491275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5061C455-413F-7209-334C-ABB5754F95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9D985284-D823-FFA9-9F50-1A86595D60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0557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B7456399-3807-E2FE-31A0-C9F42A4E2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0C8C4F91-7DAC-74C6-733A-FF5D253954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71E4296C-3938-1722-DC5E-C25386E6DA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66061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6417C60B-8A56-1A10-8BC7-037674F72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DDFAC67D-2BFC-85FA-7E34-0708AFB408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B2E99A61-F48A-E511-2456-8283C6689B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02024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56480649-E8CC-041C-F262-9159E6260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6FB53954-95BB-26E5-8C56-7A0D4AB329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F569BABD-5B20-058D-2C91-60C7153E0E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41992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46E25450-E225-879D-A041-72DEABEBC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7D7190BD-1C6E-ABFD-A24E-62CA9BA427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EDA7B005-6CC1-7D6C-31A5-5C532388EA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1989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FA8C3FF8-FCB8-2284-4AC1-0D8917EAA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32B277AE-695A-BFC9-7A41-D5F2342808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F46EE6B2-1C4B-CB87-1E50-782D05CA76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70469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ga9fa940987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6" name="Google Shape;646;ga9fa940987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3324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9914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F1FBB85F-AD0B-1D74-64EA-642994E79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BA0100BD-BE1D-F7EB-85EC-021EE89F5E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1F59229F-338A-0B74-FFDA-179B74872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7945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B0C48239-CF05-B481-35F6-183F55543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849BF734-E5C5-1721-C8DB-A4B56F5A1A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90263E1F-AB11-5BA5-C0AD-868F34F355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6147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97DE4822-96F2-038D-E4D5-B20095CC8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41128DD3-4AB2-A018-6BFA-12DDCF3ABB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012F85B8-08B0-D28E-E11D-6321A2448B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292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010E1E8B-9270-7B60-6426-CBAAC9C0A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92A2A0E5-B230-B783-EEF8-C90ABF55C4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A0B3E333-818B-82B3-4368-726AA7DD75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2351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BBD36F3F-4D35-D49C-3107-EAE8EABF9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9CB00251-3CB8-8170-FAFA-C5BA03C562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04C34B1B-57AC-A953-7FEB-5679EEA639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96680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63D714D8-C6EB-7153-6058-E2DE3135C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66B0023F-57D5-4F0D-334E-C82BE3DEFA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DF55C973-ECED-9BA8-1BB4-EBA45738D1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2108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>
          <a:extLst>
            <a:ext uri="{FF2B5EF4-FFF2-40B4-BE49-F238E27FC236}">
              <a16:creationId xmlns:a16="http://schemas.microsoft.com/office/drawing/2014/main" xmlns="" id="{543A5973-ABDC-AC48-199D-7CEAD8B03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>
            <a:extLst>
              <a:ext uri="{FF2B5EF4-FFF2-40B4-BE49-F238E27FC236}">
                <a16:creationId xmlns:a16="http://schemas.microsoft.com/office/drawing/2014/main" xmlns="" id="{A81D5D1A-2221-A9F4-E2A1-B9FB2A69A1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>
            <a:extLst>
              <a:ext uri="{FF2B5EF4-FFF2-40B4-BE49-F238E27FC236}">
                <a16:creationId xmlns:a16="http://schemas.microsoft.com/office/drawing/2014/main" xmlns="" id="{E9D820A9-D83E-B3B7-1B24-F2C7D7DB6C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6250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470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000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789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191811" y="1562967"/>
            <a:ext cx="9027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7066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191803" y="4349033"/>
            <a:ext cx="9027600" cy="7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0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6491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5291233" y="2969400"/>
            <a:ext cx="59500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6267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5291033" y="4060500"/>
            <a:ext cx="5950000" cy="9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 idx="2" hasCustomPrompt="1"/>
          </p:nvPr>
        </p:nvSpPr>
        <p:spPr>
          <a:xfrm>
            <a:off x="5291133" y="1683100"/>
            <a:ext cx="5950000" cy="15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6" name="Google Shape;16;p3"/>
          <p:cNvSpPr/>
          <p:nvPr/>
        </p:nvSpPr>
        <p:spPr>
          <a:xfrm rot="10800000" flipH="1">
            <a:off x="1922567" y="3428800"/>
            <a:ext cx="1621600" cy="2123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" name="Google Shape;17;p3"/>
          <p:cNvSpPr/>
          <p:nvPr/>
        </p:nvSpPr>
        <p:spPr>
          <a:xfrm rot="10800000" flipH="1">
            <a:off x="3544167" y="0"/>
            <a:ext cx="1621600" cy="34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0232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950967" y="3162233"/>
            <a:ext cx="3982800" cy="1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"/>
              <a:defRPr sz="1867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5283200" y="3162233"/>
            <a:ext cx="3982800" cy="1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"/>
              <a:defRPr sz="1867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3"/>
          </p:nvPr>
        </p:nvSpPr>
        <p:spPr>
          <a:xfrm>
            <a:off x="950967" y="2567733"/>
            <a:ext cx="3982800" cy="6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b="1">
                <a:solidFill>
                  <a:schemeClr val="accent1"/>
                </a:solidFill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ubTitle" idx="4"/>
          </p:nvPr>
        </p:nvSpPr>
        <p:spPr>
          <a:xfrm>
            <a:off x="5283200" y="2567733"/>
            <a:ext cx="3982800" cy="6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/>
          <p:nvPr/>
        </p:nvSpPr>
        <p:spPr>
          <a:xfrm>
            <a:off x="10027600" y="27348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8" name="Google Shape;28;p5"/>
          <p:cNvSpPr/>
          <p:nvPr/>
        </p:nvSpPr>
        <p:spPr>
          <a:xfrm>
            <a:off x="8406000" y="0"/>
            <a:ext cx="1621600" cy="2734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0581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8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1" name="Google Shape;31;p6"/>
          <p:cNvSpPr/>
          <p:nvPr/>
        </p:nvSpPr>
        <p:spPr>
          <a:xfrm rot="5400000">
            <a:off x="8937800" y="36039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152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1542033" y="1787200"/>
            <a:ext cx="56428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1542033" y="2794800"/>
            <a:ext cx="5642800" cy="26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867">
                <a:solidFill>
                  <a:schemeClr val="accent2"/>
                </a:solidFill>
              </a:defRPr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5" name="Google Shape;35;p7"/>
          <p:cNvSpPr/>
          <p:nvPr/>
        </p:nvSpPr>
        <p:spPr>
          <a:xfrm>
            <a:off x="8976167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6" name="Google Shape;36;p7"/>
          <p:cNvSpPr/>
          <p:nvPr/>
        </p:nvSpPr>
        <p:spPr>
          <a:xfrm>
            <a:off x="10601767" y="34290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3934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950967" y="1560000"/>
            <a:ext cx="7377600" cy="37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9866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sz="1867" kern="0" smtClean="0">
                <a:solidFill>
                  <a:srgbClr val="000000"/>
                </a:solidFill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0" name="Google Shape;40;p8"/>
          <p:cNvSpPr/>
          <p:nvPr/>
        </p:nvSpPr>
        <p:spPr>
          <a:xfrm>
            <a:off x="8976167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" name="Google Shape;41;p8"/>
          <p:cNvSpPr/>
          <p:nvPr/>
        </p:nvSpPr>
        <p:spPr>
          <a:xfrm>
            <a:off x="10601767" y="3429000"/>
            <a:ext cx="1621600" cy="179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29395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951167" y="2969400"/>
            <a:ext cx="59500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267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ubTitle" idx="1"/>
          </p:nvPr>
        </p:nvSpPr>
        <p:spPr>
          <a:xfrm>
            <a:off x="950967" y="4060500"/>
            <a:ext cx="5950000" cy="9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title" idx="2" hasCustomPrompt="1"/>
          </p:nvPr>
        </p:nvSpPr>
        <p:spPr>
          <a:xfrm>
            <a:off x="951067" y="1683100"/>
            <a:ext cx="5950000" cy="15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46" name="Google Shape;46;p9"/>
          <p:cNvSpPr/>
          <p:nvPr/>
        </p:nvSpPr>
        <p:spPr>
          <a:xfrm>
            <a:off x="7027200" y="1306000"/>
            <a:ext cx="1621600" cy="2123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9"/>
          <p:cNvSpPr/>
          <p:nvPr/>
        </p:nvSpPr>
        <p:spPr>
          <a:xfrm>
            <a:off x="8648800" y="3429200"/>
            <a:ext cx="1621600" cy="34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9287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950967" y="725433"/>
            <a:ext cx="5686400" cy="205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5067" b="1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7172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8205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title" hasCustomPrompt="1"/>
          </p:nvPr>
        </p:nvSpPr>
        <p:spPr>
          <a:xfrm>
            <a:off x="950967" y="1882867"/>
            <a:ext cx="10290000" cy="221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266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>
            <a:off x="951200" y="4092833"/>
            <a:ext cx="10290000" cy="8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67">
                <a:solidFill>
                  <a:schemeClr val="dk1"/>
                </a:solidFill>
              </a:defRPr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/>
          <p:nvPr/>
        </p:nvSpPr>
        <p:spPr>
          <a:xfrm rot="10800000" flipH="1">
            <a:off x="0" y="34290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4" name="Google Shape;54;p11"/>
          <p:cNvSpPr/>
          <p:nvPr/>
        </p:nvSpPr>
        <p:spPr>
          <a:xfrm rot="10800000" flipH="1">
            <a:off x="10570400" y="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55306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64595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>
            <a:spLocks noGrp="1"/>
          </p:cNvSpPr>
          <p:nvPr>
            <p:ph type="title"/>
          </p:nvPr>
        </p:nvSpPr>
        <p:spPr>
          <a:xfrm>
            <a:off x="3578600" y="4364700"/>
            <a:ext cx="7676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ubTitle" idx="1"/>
          </p:nvPr>
        </p:nvSpPr>
        <p:spPr>
          <a:xfrm flipH="1">
            <a:off x="3578667" y="1662967"/>
            <a:ext cx="7676400" cy="247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idact Gothic"/>
              <a:buNone/>
              <a:defRPr sz="3733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/>
          <p:nvPr/>
        </p:nvSpPr>
        <p:spPr>
          <a:xfrm rot="10800000" flipH="1">
            <a:off x="1621600" y="3429000"/>
            <a:ext cx="1621600" cy="3428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" name="Google Shape;60;p13"/>
          <p:cNvSpPr/>
          <p:nvPr/>
        </p:nvSpPr>
        <p:spPr>
          <a:xfrm rot="10800000" flipH="1">
            <a:off x="0" y="1415767"/>
            <a:ext cx="1621600" cy="201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54697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ctrTitle" idx="2"/>
          </p:nvPr>
        </p:nvSpPr>
        <p:spPr>
          <a:xfrm>
            <a:off x="3080467" y="1929084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title" idx="3" hasCustomPrompt="1"/>
          </p:nvPr>
        </p:nvSpPr>
        <p:spPr>
          <a:xfrm>
            <a:off x="957067" y="2028033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65" name="Google Shape;65;p14"/>
          <p:cNvSpPr txBox="1">
            <a:spLocks noGrp="1"/>
          </p:cNvSpPr>
          <p:nvPr>
            <p:ph type="subTitle" idx="1"/>
          </p:nvPr>
        </p:nvSpPr>
        <p:spPr>
          <a:xfrm>
            <a:off x="3080467" y="2478500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ctrTitle" idx="4"/>
          </p:nvPr>
        </p:nvSpPr>
        <p:spPr>
          <a:xfrm>
            <a:off x="8310733" y="1929084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title" idx="5" hasCustomPrompt="1"/>
          </p:nvPr>
        </p:nvSpPr>
        <p:spPr>
          <a:xfrm>
            <a:off x="6248533" y="2028033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68" name="Google Shape;68;p14"/>
          <p:cNvSpPr txBox="1">
            <a:spLocks noGrp="1"/>
          </p:cNvSpPr>
          <p:nvPr>
            <p:ph type="subTitle" idx="6"/>
          </p:nvPr>
        </p:nvSpPr>
        <p:spPr>
          <a:xfrm>
            <a:off x="8367733" y="2478504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ctrTitle" idx="7"/>
          </p:nvPr>
        </p:nvSpPr>
        <p:spPr>
          <a:xfrm>
            <a:off x="3080467" y="3825036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title" idx="8" hasCustomPrompt="1"/>
          </p:nvPr>
        </p:nvSpPr>
        <p:spPr>
          <a:xfrm>
            <a:off x="957067" y="3947267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1" name="Google Shape;71;p14"/>
          <p:cNvSpPr txBox="1">
            <a:spLocks noGrp="1"/>
          </p:cNvSpPr>
          <p:nvPr>
            <p:ph type="subTitle" idx="9"/>
          </p:nvPr>
        </p:nvSpPr>
        <p:spPr>
          <a:xfrm>
            <a:off x="3080467" y="4397767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ctrTitle" idx="13"/>
          </p:nvPr>
        </p:nvSpPr>
        <p:spPr>
          <a:xfrm>
            <a:off x="8367533" y="3825033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title" idx="14" hasCustomPrompt="1"/>
          </p:nvPr>
        </p:nvSpPr>
        <p:spPr>
          <a:xfrm>
            <a:off x="6248533" y="3947267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4" name="Google Shape;74;p14"/>
          <p:cNvSpPr txBox="1">
            <a:spLocks noGrp="1"/>
          </p:cNvSpPr>
          <p:nvPr>
            <p:ph type="subTitle" idx="15"/>
          </p:nvPr>
        </p:nvSpPr>
        <p:spPr>
          <a:xfrm>
            <a:off x="8367733" y="4397767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5" name="Google Shape;75;p14"/>
          <p:cNvSpPr/>
          <p:nvPr/>
        </p:nvSpPr>
        <p:spPr>
          <a:xfrm>
            <a:off x="67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6096000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80581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ubTitle" idx="1"/>
          </p:nvPr>
        </p:nvSpPr>
        <p:spPr>
          <a:xfrm>
            <a:off x="1938967" y="4521733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2"/>
          </p:nvPr>
        </p:nvSpPr>
        <p:spPr>
          <a:xfrm>
            <a:off x="1938967" y="5022333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subTitle" idx="3"/>
          </p:nvPr>
        </p:nvSpPr>
        <p:spPr>
          <a:xfrm>
            <a:off x="7237167" y="4521733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ubTitle" idx="4"/>
          </p:nvPr>
        </p:nvSpPr>
        <p:spPr>
          <a:xfrm>
            <a:off x="7237167" y="5022333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15"/>
          <p:cNvSpPr/>
          <p:nvPr/>
        </p:nvSpPr>
        <p:spPr>
          <a:xfrm rot="5400000">
            <a:off x="-2841800" y="2733333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1228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subTitle" idx="1"/>
          </p:nvPr>
        </p:nvSpPr>
        <p:spPr>
          <a:xfrm>
            <a:off x="1465067" y="5033600"/>
            <a:ext cx="37508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7" name="Google Shape;87;p16"/>
          <p:cNvSpPr txBox="1">
            <a:spLocks noGrp="1"/>
          </p:cNvSpPr>
          <p:nvPr>
            <p:ph type="subTitle" idx="2"/>
          </p:nvPr>
        </p:nvSpPr>
        <p:spPr>
          <a:xfrm>
            <a:off x="1465067" y="4068400"/>
            <a:ext cx="37508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subTitle" idx="3"/>
          </p:nvPr>
        </p:nvSpPr>
        <p:spPr>
          <a:xfrm>
            <a:off x="1465067" y="3087400"/>
            <a:ext cx="37508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ubTitle" idx="4"/>
          </p:nvPr>
        </p:nvSpPr>
        <p:spPr>
          <a:xfrm>
            <a:off x="1465067" y="2122200"/>
            <a:ext cx="37508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16"/>
          <p:cNvSpPr/>
          <p:nvPr/>
        </p:nvSpPr>
        <p:spPr>
          <a:xfrm rot="10800000" flipH="1">
            <a:off x="7221600" y="1346800"/>
            <a:ext cx="1621600" cy="2082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1" name="Google Shape;91;p16"/>
          <p:cNvSpPr/>
          <p:nvPr/>
        </p:nvSpPr>
        <p:spPr>
          <a:xfrm rot="10800000" flipH="1">
            <a:off x="8843200" y="3428800"/>
            <a:ext cx="1621600" cy="34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77823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subTitle" idx="1"/>
          </p:nvPr>
        </p:nvSpPr>
        <p:spPr>
          <a:xfrm>
            <a:off x="1050800" y="31872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5" name="Google Shape;95;p17"/>
          <p:cNvSpPr txBox="1">
            <a:spLocks noGrp="1"/>
          </p:cNvSpPr>
          <p:nvPr>
            <p:ph type="subTitle" idx="2"/>
          </p:nvPr>
        </p:nvSpPr>
        <p:spPr>
          <a:xfrm>
            <a:off x="1050800" y="36878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subTitle" idx="3"/>
          </p:nvPr>
        </p:nvSpPr>
        <p:spPr>
          <a:xfrm>
            <a:off x="4588200" y="31872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17"/>
          <p:cNvSpPr txBox="1">
            <a:spLocks noGrp="1"/>
          </p:cNvSpPr>
          <p:nvPr>
            <p:ph type="subTitle" idx="4"/>
          </p:nvPr>
        </p:nvSpPr>
        <p:spPr>
          <a:xfrm>
            <a:off x="4588200" y="36878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17"/>
          <p:cNvSpPr txBox="1">
            <a:spLocks noGrp="1"/>
          </p:cNvSpPr>
          <p:nvPr>
            <p:ph type="subTitle" idx="5"/>
          </p:nvPr>
        </p:nvSpPr>
        <p:spPr>
          <a:xfrm>
            <a:off x="8125600" y="31872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ubTitle" idx="6"/>
          </p:nvPr>
        </p:nvSpPr>
        <p:spPr>
          <a:xfrm>
            <a:off x="8125600" y="36878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7"/>
          <p:cNvSpPr/>
          <p:nvPr/>
        </p:nvSpPr>
        <p:spPr>
          <a:xfrm flipH="1">
            <a:off x="6096000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1" name="Google Shape;101;p17"/>
          <p:cNvSpPr/>
          <p:nvPr/>
        </p:nvSpPr>
        <p:spPr>
          <a:xfrm flipH="1">
            <a:off x="67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1424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Title and four columns 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subTitle" idx="1"/>
          </p:nvPr>
        </p:nvSpPr>
        <p:spPr>
          <a:xfrm>
            <a:off x="2504367" y="1668900"/>
            <a:ext cx="37168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5" name="Google Shape;105;p18"/>
          <p:cNvSpPr txBox="1">
            <a:spLocks noGrp="1"/>
          </p:cNvSpPr>
          <p:nvPr>
            <p:ph type="subTitle" idx="2"/>
          </p:nvPr>
        </p:nvSpPr>
        <p:spPr>
          <a:xfrm>
            <a:off x="2504367" y="2325793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6" name="Google Shape;106;p18"/>
          <p:cNvSpPr txBox="1">
            <a:spLocks noGrp="1"/>
          </p:cNvSpPr>
          <p:nvPr>
            <p:ph type="subTitle" idx="3"/>
          </p:nvPr>
        </p:nvSpPr>
        <p:spPr>
          <a:xfrm>
            <a:off x="7135329" y="1668900"/>
            <a:ext cx="37168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18"/>
          <p:cNvSpPr txBox="1">
            <a:spLocks noGrp="1"/>
          </p:cNvSpPr>
          <p:nvPr>
            <p:ph type="subTitle" idx="4"/>
          </p:nvPr>
        </p:nvSpPr>
        <p:spPr>
          <a:xfrm>
            <a:off x="7135324" y="2325709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subTitle" idx="5"/>
          </p:nvPr>
        </p:nvSpPr>
        <p:spPr>
          <a:xfrm>
            <a:off x="2504367" y="3864197"/>
            <a:ext cx="37168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9" name="Google Shape;109;p18"/>
          <p:cNvSpPr txBox="1">
            <a:spLocks noGrp="1"/>
          </p:cNvSpPr>
          <p:nvPr>
            <p:ph type="subTitle" idx="6"/>
          </p:nvPr>
        </p:nvSpPr>
        <p:spPr>
          <a:xfrm>
            <a:off x="2504367" y="4521005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subTitle" idx="7"/>
          </p:nvPr>
        </p:nvSpPr>
        <p:spPr>
          <a:xfrm>
            <a:off x="7135233" y="3864208"/>
            <a:ext cx="37168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subTitle" idx="8"/>
          </p:nvPr>
        </p:nvSpPr>
        <p:spPr>
          <a:xfrm>
            <a:off x="7135233" y="4521005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subTitle" idx="9"/>
          </p:nvPr>
        </p:nvSpPr>
        <p:spPr>
          <a:xfrm rot="-5400803">
            <a:off x="812012" y="2372624"/>
            <a:ext cx="1712400" cy="6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 b="1"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subTitle" idx="13"/>
          </p:nvPr>
        </p:nvSpPr>
        <p:spPr>
          <a:xfrm rot="-5400000">
            <a:off x="812100" y="4563200"/>
            <a:ext cx="1712400" cy="6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35751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>
            <a:spLocks noGrp="1"/>
          </p:cNvSpPr>
          <p:nvPr>
            <p:ph type="subTitle" idx="1"/>
          </p:nvPr>
        </p:nvSpPr>
        <p:spPr>
          <a:xfrm>
            <a:off x="7935120" y="2094467"/>
            <a:ext cx="33060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6" name="Google Shape;116;p19"/>
          <p:cNvSpPr txBox="1">
            <a:spLocks noGrp="1"/>
          </p:cNvSpPr>
          <p:nvPr>
            <p:ph type="subTitle" idx="2"/>
          </p:nvPr>
        </p:nvSpPr>
        <p:spPr>
          <a:xfrm>
            <a:off x="7935115" y="2589300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subTitle" idx="3"/>
          </p:nvPr>
        </p:nvSpPr>
        <p:spPr>
          <a:xfrm>
            <a:off x="7935035" y="4086568"/>
            <a:ext cx="33060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subTitle" idx="4"/>
          </p:nvPr>
        </p:nvSpPr>
        <p:spPr>
          <a:xfrm>
            <a:off x="7935035" y="4581399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subTitle" idx="5"/>
          </p:nvPr>
        </p:nvSpPr>
        <p:spPr>
          <a:xfrm>
            <a:off x="4208120" y="2094467"/>
            <a:ext cx="33060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subTitle" idx="6"/>
          </p:nvPr>
        </p:nvSpPr>
        <p:spPr>
          <a:xfrm>
            <a:off x="4208048" y="2589300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subTitle" idx="7"/>
          </p:nvPr>
        </p:nvSpPr>
        <p:spPr>
          <a:xfrm>
            <a:off x="4208035" y="4086568"/>
            <a:ext cx="33060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subTitle" idx="8"/>
          </p:nvPr>
        </p:nvSpPr>
        <p:spPr>
          <a:xfrm>
            <a:off x="4207968" y="4581399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24" name="Google Shape;124;p19"/>
          <p:cNvSpPr/>
          <p:nvPr/>
        </p:nvSpPr>
        <p:spPr>
          <a:xfrm rot="10800000">
            <a:off x="0" y="34290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5" name="Google Shape;125;p19"/>
          <p:cNvSpPr/>
          <p:nvPr/>
        </p:nvSpPr>
        <p:spPr>
          <a:xfrm rot="10800000">
            <a:off x="1621600" y="1415767"/>
            <a:ext cx="1621600" cy="2013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55381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1">
  <p:cSld name="One column text 1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5313300" y="1994400"/>
            <a:ext cx="5407200" cy="96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subTitle" idx="1"/>
          </p:nvPr>
        </p:nvSpPr>
        <p:spPr>
          <a:xfrm>
            <a:off x="5325833" y="2856800"/>
            <a:ext cx="5407200" cy="200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0"/>
          <p:cNvSpPr/>
          <p:nvPr/>
        </p:nvSpPr>
        <p:spPr>
          <a:xfrm rot="10800000" flipH="1">
            <a:off x="0" y="34291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0" name="Google Shape;130;p20"/>
          <p:cNvSpPr/>
          <p:nvPr/>
        </p:nvSpPr>
        <p:spPr>
          <a:xfrm rot="10800000" flipH="1">
            <a:off x="1625600" y="1662900"/>
            <a:ext cx="1621600" cy="1766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050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5370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One column text 2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title"/>
          </p:nvPr>
        </p:nvSpPr>
        <p:spPr>
          <a:xfrm>
            <a:off x="4973433" y="2175600"/>
            <a:ext cx="6267600" cy="1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subTitle" idx="1"/>
          </p:nvPr>
        </p:nvSpPr>
        <p:spPr>
          <a:xfrm>
            <a:off x="4973433" y="3635600"/>
            <a:ext cx="6267600" cy="11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/>
          <p:nvPr/>
        </p:nvSpPr>
        <p:spPr>
          <a:xfrm rot="10800000" flipH="1">
            <a:off x="2814567" y="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5" name="Google Shape;135;p21"/>
          <p:cNvSpPr/>
          <p:nvPr/>
        </p:nvSpPr>
        <p:spPr>
          <a:xfrm rot="10800000" flipH="1">
            <a:off x="0" y="34290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04379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12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55728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12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0" name="Google Shape;140;p23"/>
          <p:cNvSpPr/>
          <p:nvPr/>
        </p:nvSpPr>
        <p:spPr>
          <a:xfrm flipH="1">
            <a:off x="67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1" name="Google Shape;141;p23"/>
          <p:cNvSpPr/>
          <p:nvPr/>
        </p:nvSpPr>
        <p:spPr>
          <a:xfrm flipH="1">
            <a:off x="6096000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96465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9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4" name="Google Shape;144;p24"/>
          <p:cNvSpPr txBox="1">
            <a:spLocks noGrp="1"/>
          </p:cNvSpPr>
          <p:nvPr>
            <p:ph type="subTitle" idx="1"/>
          </p:nvPr>
        </p:nvSpPr>
        <p:spPr>
          <a:xfrm>
            <a:off x="957067" y="1674367"/>
            <a:ext cx="6175600" cy="45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>
                <a:solidFill>
                  <a:schemeClr val="dk1"/>
                </a:solidFill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5" name="Google Shape;145;p24"/>
          <p:cNvSpPr/>
          <p:nvPr/>
        </p:nvSpPr>
        <p:spPr>
          <a:xfrm>
            <a:off x="10570400" y="34288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45852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"/>
          <p:cNvSpPr txBox="1">
            <a:spLocks noGrp="1"/>
          </p:cNvSpPr>
          <p:nvPr>
            <p:ph type="title" hasCustomPrompt="1"/>
          </p:nvPr>
        </p:nvSpPr>
        <p:spPr>
          <a:xfrm>
            <a:off x="1001300" y="37588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48" name="Google Shape;148;p25"/>
          <p:cNvSpPr txBox="1">
            <a:spLocks noGrp="1"/>
          </p:cNvSpPr>
          <p:nvPr>
            <p:ph type="subTitle" idx="1"/>
          </p:nvPr>
        </p:nvSpPr>
        <p:spPr>
          <a:xfrm>
            <a:off x="1001300" y="45200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49" name="Google Shape;149;p25"/>
          <p:cNvSpPr txBox="1">
            <a:spLocks noGrp="1"/>
          </p:cNvSpPr>
          <p:nvPr>
            <p:ph type="title" idx="2" hasCustomPrompt="1"/>
          </p:nvPr>
        </p:nvSpPr>
        <p:spPr>
          <a:xfrm>
            <a:off x="4678116" y="37588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50" name="Google Shape;150;p25"/>
          <p:cNvSpPr txBox="1">
            <a:spLocks noGrp="1"/>
          </p:cNvSpPr>
          <p:nvPr>
            <p:ph type="subTitle" idx="3"/>
          </p:nvPr>
        </p:nvSpPr>
        <p:spPr>
          <a:xfrm>
            <a:off x="4678116" y="45200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1" name="Google Shape;151;p25"/>
          <p:cNvSpPr txBox="1">
            <a:spLocks noGrp="1"/>
          </p:cNvSpPr>
          <p:nvPr>
            <p:ph type="title" idx="4"/>
          </p:nvPr>
        </p:nvSpPr>
        <p:spPr>
          <a:xfrm>
            <a:off x="957067" y="510900"/>
            <a:ext cx="10277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52" name="Google Shape;152;p25"/>
          <p:cNvSpPr txBox="1">
            <a:spLocks noGrp="1"/>
          </p:cNvSpPr>
          <p:nvPr>
            <p:ph type="title" idx="5" hasCustomPrompt="1"/>
          </p:nvPr>
        </p:nvSpPr>
        <p:spPr>
          <a:xfrm>
            <a:off x="8288133" y="37588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53" name="Google Shape;153;p25"/>
          <p:cNvSpPr txBox="1">
            <a:spLocks noGrp="1"/>
          </p:cNvSpPr>
          <p:nvPr>
            <p:ph type="subTitle" idx="6"/>
          </p:nvPr>
        </p:nvSpPr>
        <p:spPr>
          <a:xfrm>
            <a:off x="8288133" y="45200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4" name="Google Shape;154;p25"/>
          <p:cNvSpPr/>
          <p:nvPr/>
        </p:nvSpPr>
        <p:spPr>
          <a:xfrm flipH="1">
            <a:off x="67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5" name="Google Shape;155;p25"/>
          <p:cNvSpPr/>
          <p:nvPr/>
        </p:nvSpPr>
        <p:spPr>
          <a:xfrm flipH="1">
            <a:off x="6096000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726564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>
            <a:spLocks noGrp="1"/>
          </p:cNvSpPr>
          <p:nvPr>
            <p:ph type="subTitle" idx="1"/>
          </p:nvPr>
        </p:nvSpPr>
        <p:spPr>
          <a:xfrm>
            <a:off x="9492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58" name="Google Shape;158;p26"/>
          <p:cNvSpPr txBox="1">
            <a:spLocks noGrp="1"/>
          </p:cNvSpPr>
          <p:nvPr>
            <p:ph type="subTitle" idx="2"/>
          </p:nvPr>
        </p:nvSpPr>
        <p:spPr>
          <a:xfrm>
            <a:off x="9492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9" name="Google Shape;159;p26"/>
          <p:cNvSpPr txBox="1">
            <a:spLocks noGrp="1"/>
          </p:cNvSpPr>
          <p:nvPr>
            <p:ph type="subTitle" idx="3"/>
          </p:nvPr>
        </p:nvSpPr>
        <p:spPr>
          <a:xfrm>
            <a:off x="39786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0" name="Google Shape;160;p26"/>
          <p:cNvSpPr txBox="1">
            <a:spLocks noGrp="1"/>
          </p:cNvSpPr>
          <p:nvPr>
            <p:ph type="subTitle" idx="4"/>
          </p:nvPr>
        </p:nvSpPr>
        <p:spPr>
          <a:xfrm>
            <a:off x="39786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1" name="Google Shape;161;p26"/>
          <p:cNvSpPr txBox="1">
            <a:spLocks noGrp="1"/>
          </p:cNvSpPr>
          <p:nvPr>
            <p:ph type="subTitle" idx="5"/>
          </p:nvPr>
        </p:nvSpPr>
        <p:spPr>
          <a:xfrm>
            <a:off x="70080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2" name="Google Shape;162;p26"/>
          <p:cNvSpPr txBox="1">
            <a:spLocks noGrp="1"/>
          </p:cNvSpPr>
          <p:nvPr>
            <p:ph type="subTitle" idx="6"/>
          </p:nvPr>
        </p:nvSpPr>
        <p:spPr>
          <a:xfrm>
            <a:off x="70080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subTitle" idx="7"/>
          </p:nvPr>
        </p:nvSpPr>
        <p:spPr>
          <a:xfrm>
            <a:off x="9492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4" name="Google Shape;164;p26"/>
          <p:cNvSpPr txBox="1">
            <a:spLocks noGrp="1"/>
          </p:cNvSpPr>
          <p:nvPr>
            <p:ph type="subTitle" idx="8"/>
          </p:nvPr>
        </p:nvSpPr>
        <p:spPr>
          <a:xfrm>
            <a:off x="9492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5" name="Google Shape;165;p26"/>
          <p:cNvSpPr txBox="1">
            <a:spLocks noGrp="1"/>
          </p:cNvSpPr>
          <p:nvPr>
            <p:ph type="subTitle" idx="9"/>
          </p:nvPr>
        </p:nvSpPr>
        <p:spPr>
          <a:xfrm>
            <a:off x="39786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subTitle" idx="13"/>
          </p:nvPr>
        </p:nvSpPr>
        <p:spPr>
          <a:xfrm>
            <a:off x="39786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7" name="Google Shape;167;p26"/>
          <p:cNvSpPr txBox="1">
            <a:spLocks noGrp="1"/>
          </p:cNvSpPr>
          <p:nvPr>
            <p:ph type="subTitle" idx="14"/>
          </p:nvPr>
        </p:nvSpPr>
        <p:spPr>
          <a:xfrm>
            <a:off x="70080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8" name="Google Shape;168;p26"/>
          <p:cNvSpPr txBox="1">
            <a:spLocks noGrp="1"/>
          </p:cNvSpPr>
          <p:nvPr>
            <p:ph type="subTitle" idx="15"/>
          </p:nvPr>
        </p:nvSpPr>
        <p:spPr>
          <a:xfrm>
            <a:off x="70080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9" name="Google Shape;169;p26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70" name="Google Shape;170;p26"/>
          <p:cNvSpPr/>
          <p:nvPr/>
        </p:nvSpPr>
        <p:spPr>
          <a:xfrm>
            <a:off x="10570400" y="34288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1" name="Google Shape;171;p26"/>
          <p:cNvSpPr/>
          <p:nvPr/>
        </p:nvSpPr>
        <p:spPr>
          <a:xfrm>
            <a:off x="10570400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69853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7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5145200" cy="17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96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4" name="Google Shape;174;p27"/>
          <p:cNvSpPr txBox="1"/>
          <p:nvPr/>
        </p:nvSpPr>
        <p:spPr>
          <a:xfrm>
            <a:off x="950967" y="4647567"/>
            <a:ext cx="5274800" cy="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spcBef>
                <a:spcPts val="400"/>
              </a:spcBef>
              <a:buClr>
                <a:srgbClr val="000000"/>
              </a:buClr>
              <a:buFont typeface="Arial"/>
              <a:buNone/>
            </a:pPr>
            <a:r>
              <a:rPr lang="en" sz="1467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CREDITS: This presentation template was created by </a:t>
            </a:r>
            <a:r>
              <a:rPr lang="en" sz="1467" b="1" kern="0">
                <a:solidFill>
                  <a:srgbClr val="000000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Slidesgo</a:t>
            </a:r>
            <a:r>
              <a:rPr lang="en" sz="1467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including icons by </a:t>
            </a:r>
            <a:r>
              <a:rPr lang="en" sz="1467" b="1" kern="0">
                <a:solidFill>
                  <a:srgbClr val="000000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Flaticon</a:t>
            </a:r>
            <a:r>
              <a:rPr lang="en" sz="1467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and infographics &amp; images by </a:t>
            </a:r>
            <a:r>
              <a:rPr lang="en" sz="1467" b="1" kern="0">
                <a:solidFill>
                  <a:srgbClr val="000000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Freepik</a:t>
            </a:r>
            <a:endParaRPr sz="1467" b="1" kern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5" name="Google Shape;175;p27"/>
          <p:cNvSpPr/>
          <p:nvPr/>
        </p:nvSpPr>
        <p:spPr>
          <a:xfrm>
            <a:off x="8948800" y="34288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6" name="Google Shape;176;p27"/>
          <p:cNvSpPr/>
          <p:nvPr/>
        </p:nvSpPr>
        <p:spPr>
          <a:xfrm>
            <a:off x="10570400" y="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647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94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14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0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0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2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626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CC9A8-7F7F-4604-B70A-DDD77A62BF8A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50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●"/>
              <a:defRPr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5728484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PfT4lq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0"/>
          <p:cNvSpPr txBox="1">
            <a:spLocks noGrp="1"/>
          </p:cNvSpPr>
          <p:nvPr>
            <p:ph type="ctrTitle"/>
          </p:nvPr>
        </p:nvSpPr>
        <p:spPr>
          <a:xfrm>
            <a:off x="2191811" y="1562967"/>
            <a:ext cx="9027600" cy="2736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Взаимодействие с сервером</a:t>
            </a:r>
          </a:p>
        </p:txBody>
      </p:sp>
      <p:sp>
        <p:nvSpPr>
          <p:cNvPr id="186" name="Google Shape;186;p30"/>
          <p:cNvSpPr txBox="1">
            <a:spLocks noGrp="1"/>
          </p:cNvSpPr>
          <p:nvPr>
            <p:ph type="subTitle" idx="1"/>
          </p:nvPr>
        </p:nvSpPr>
        <p:spPr>
          <a:xfrm>
            <a:off x="2191803" y="4349033"/>
            <a:ext cx="9027600" cy="742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ru-RU" b="1" i="1" dirty="0"/>
              <a:t>Практическая работа № 20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11884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7D50026D-07C6-B968-75B8-87E8052DE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B009DCBF-F776-043F-96BD-D90F2E35D0C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2400" dirty="0"/>
              <a:t>Используем функционал класса </a:t>
            </a:r>
            <a:r>
              <a:rPr lang="ru-RU" sz="2400" dirty="0" err="1"/>
              <a:t>Connectivity</a:t>
            </a:r>
            <a:r>
              <a:rPr lang="ru-RU" sz="2400" dirty="0"/>
              <a:t>. Для этого в классе </a:t>
            </a:r>
            <a:r>
              <a:rPr lang="ru-RU" sz="2400" dirty="0" err="1"/>
              <a:t>MainPage</a:t>
            </a:r>
            <a:r>
              <a:rPr lang="ru-RU" sz="2400" dirty="0"/>
              <a:t> определим следующий код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CE4E047-9EA1-0549-3FEF-10E7C9200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174" y="1514177"/>
            <a:ext cx="8081963" cy="3829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471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B09491BA-9DBA-0FCF-ECF3-FCBCCB573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1173A982-F7C9-9500-B831-BFF114BF9F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2400" dirty="0"/>
              <a:t>Используем функционал класса </a:t>
            </a:r>
            <a:r>
              <a:rPr lang="ru-RU" sz="2400" dirty="0" err="1"/>
              <a:t>Connectivity</a:t>
            </a:r>
            <a:r>
              <a:rPr lang="ru-RU" sz="2400" dirty="0"/>
              <a:t>. Для этого в классе </a:t>
            </a:r>
            <a:r>
              <a:rPr lang="ru-RU" sz="2400" dirty="0" err="1"/>
              <a:t>MainPage</a:t>
            </a:r>
            <a:r>
              <a:rPr lang="ru-RU" sz="2400" dirty="0"/>
              <a:t> определим следующий код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FB347A2-F369-D0F5-7E31-7799C9A90C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6512" y="1409700"/>
            <a:ext cx="7038976" cy="452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463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963A5347-5A76-9D77-32B6-FEA1A6164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B0744D52-AC8E-4B13-FC37-4B615D6977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600" dirty="0"/>
              <a:t>Выполните задание</a:t>
            </a:r>
            <a:endParaRPr sz="36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DE830402-6555-605F-3A8A-A19FC72E8B4E}"/>
              </a:ext>
            </a:extLst>
          </p:cNvPr>
          <p:cNvSpPr/>
          <p:nvPr/>
        </p:nvSpPr>
        <p:spPr>
          <a:xfrm>
            <a:off x="396238" y="1117623"/>
            <a:ext cx="110586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3200" b="1" i="0" dirty="0">
                <a:solidFill>
                  <a:srgbClr val="141718"/>
                </a:solidFill>
                <a:effectLst/>
                <a:latin typeface="__Karla_78bc08"/>
              </a:rPr>
              <a:t>Создание приложения для проверки подключения к интернету в </a:t>
            </a:r>
            <a:r>
              <a:rPr lang="ru-RU" sz="3200" b="1" i="0" dirty="0" err="1">
                <a:solidFill>
                  <a:srgbClr val="141718"/>
                </a:solidFill>
                <a:effectLst/>
                <a:latin typeface="__Karla_78bc08"/>
              </a:rPr>
              <a:t>Xamarin.Forms</a:t>
            </a:r>
            <a:r>
              <a:rPr lang="en-US" sz="3200" b="1" dirty="0">
                <a:solidFill>
                  <a:srgbClr val="141718"/>
                </a:solidFill>
                <a:latin typeface="__Karla_78bc08"/>
              </a:rPr>
              <a:t>.</a:t>
            </a:r>
          </a:p>
          <a:p>
            <a:pPr algn="l"/>
            <a:r>
              <a:rPr lang="ru-RU" sz="3200" b="0" i="0" dirty="0">
                <a:solidFill>
                  <a:srgbClr val="141718"/>
                </a:solidFill>
                <a:effectLst/>
                <a:latin typeface="__Karla_78bc08"/>
              </a:rPr>
              <a:t>Задание:</a:t>
            </a:r>
          </a:p>
          <a:p>
            <a:pPr algn="l"/>
            <a:r>
              <a:rPr lang="ru-RU" sz="3200" b="0" i="0" dirty="0">
                <a:solidFill>
                  <a:srgbClr val="141718"/>
                </a:solidFill>
                <a:effectLst/>
                <a:latin typeface="__Karla_78bc08"/>
              </a:rPr>
              <a:t>Создайте простое приложение, которое проверяет доступность подключения к интернету, тип подключения (</a:t>
            </a:r>
            <a:r>
              <a:rPr lang="ru-RU" sz="3200" b="0" i="0" dirty="0" err="1">
                <a:solidFill>
                  <a:srgbClr val="141718"/>
                </a:solidFill>
                <a:effectLst/>
                <a:latin typeface="__Karla_78bc08"/>
              </a:rPr>
              <a:t>Wi</a:t>
            </a:r>
            <a:r>
              <a:rPr lang="ru-RU" sz="3200" b="0" i="0" dirty="0">
                <a:solidFill>
                  <a:srgbClr val="141718"/>
                </a:solidFill>
                <a:effectLst/>
                <a:latin typeface="__Karla_78bc08"/>
              </a:rPr>
              <a:t>-Fi, Bluetooth, </a:t>
            </a:r>
            <a:r>
              <a:rPr lang="ru-RU" sz="3200" b="0" i="0" dirty="0" err="1">
                <a:solidFill>
                  <a:srgbClr val="141718"/>
                </a:solidFill>
                <a:effectLst/>
                <a:latin typeface="__Karla_78bc08"/>
              </a:rPr>
              <a:t>Cellular</a:t>
            </a:r>
            <a:r>
              <a:rPr lang="ru-RU" sz="3200" b="0" i="0" dirty="0">
                <a:solidFill>
                  <a:srgbClr val="141718"/>
                </a:solidFill>
                <a:effectLst/>
                <a:latin typeface="__Karla_78bc08"/>
              </a:rPr>
              <a:t> и т. д.), а также реагирует на изменения состояния подключения. Вывод информации о состоянии будет в текстовой метке.</a:t>
            </a:r>
          </a:p>
          <a:p>
            <a:pPr algn="l"/>
            <a:endParaRPr lang="en-US" sz="3200" b="1" i="0" dirty="0">
              <a:solidFill>
                <a:srgbClr val="141718"/>
              </a:solidFill>
              <a:effectLst/>
              <a:latin typeface="__Karla_78bc08"/>
            </a:endParaRPr>
          </a:p>
        </p:txBody>
      </p:sp>
    </p:spTree>
    <p:extLst>
      <p:ext uri="{BB962C8B-B14F-4D97-AF65-F5344CB8AC3E}">
        <p14:creationId xmlns:p14="http://schemas.microsoft.com/office/powerpoint/2010/main" val="3024557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A43AB98A-4051-9BA4-0090-9F7A4E214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ED712058-1866-A541-14D2-D785703F6B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600" dirty="0"/>
              <a:t>Функционал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88151592-CCEA-7111-564D-BF8206A000FD}"/>
              </a:ext>
            </a:extLst>
          </p:cNvPr>
          <p:cNvSpPr/>
          <p:nvPr/>
        </p:nvSpPr>
        <p:spPr>
          <a:xfrm>
            <a:off x="396238" y="1117623"/>
            <a:ext cx="1105869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3200" b="1" i="0" dirty="0">
                <a:solidFill>
                  <a:srgbClr val="141718"/>
                </a:solidFill>
                <a:effectLst/>
                <a:latin typeface="__Karla_78bc08"/>
              </a:rPr>
              <a:t>Проверяет, есть ли подключение к интернету.</a:t>
            </a:r>
          </a:p>
          <a:p>
            <a:pPr algn="l"/>
            <a:r>
              <a:rPr lang="ru-RU" sz="3200" b="1" i="0" dirty="0">
                <a:solidFill>
                  <a:srgbClr val="141718"/>
                </a:solidFill>
                <a:effectLst/>
                <a:latin typeface="__Karla_78bc08"/>
              </a:rPr>
              <a:t>Отображает активные типы подключения.</a:t>
            </a:r>
          </a:p>
          <a:p>
            <a:pPr algn="l"/>
            <a:r>
              <a:rPr lang="ru-RU" sz="3200" b="1" i="0" dirty="0">
                <a:solidFill>
                  <a:srgbClr val="141718"/>
                </a:solidFill>
                <a:effectLst/>
                <a:latin typeface="__Karla_78bc08"/>
              </a:rPr>
              <a:t>Реагирует на изменение состояния подключения (например, отключение или подключение сети).</a:t>
            </a:r>
          </a:p>
          <a:p>
            <a:pPr algn="l"/>
            <a:r>
              <a:rPr lang="ru-RU" sz="3200" b="1" i="0" dirty="0">
                <a:solidFill>
                  <a:srgbClr val="141718"/>
                </a:solidFill>
                <a:effectLst/>
                <a:latin typeface="__Karla_78bc08"/>
              </a:rPr>
              <a:t>Минимальные изменения по платформам:</a:t>
            </a:r>
          </a:p>
          <a:p>
            <a:pPr algn="l"/>
            <a:r>
              <a:rPr lang="ru-RU" sz="3200" b="1" i="0" dirty="0">
                <a:solidFill>
                  <a:srgbClr val="141718"/>
                </a:solidFill>
                <a:effectLst/>
                <a:latin typeface="__Karla_78bc08"/>
              </a:rPr>
              <a:t>На </a:t>
            </a:r>
            <a:r>
              <a:rPr lang="ru-RU" sz="3200" b="1" i="0" dirty="0" err="1">
                <a:solidFill>
                  <a:srgbClr val="141718"/>
                </a:solidFill>
                <a:effectLst/>
                <a:latin typeface="__Karla_78bc08"/>
              </a:rPr>
              <a:t>Android</a:t>
            </a:r>
            <a:r>
              <a:rPr lang="ru-RU" sz="3200" b="1" i="0" dirty="0">
                <a:solidFill>
                  <a:srgbClr val="141718"/>
                </a:solidFill>
                <a:effectLst/>
                <a:latin typeface="__Karla_78bc08"/>
              </a:rPr>
              <a:t> нужно добавить разрешение для сетевого состояния (ACCESS_NETWORK_STATE) в AndroidManifest.xml, как описано выше.</a:t>
            </a:r>
          </a:p>
        </p:txBody>
      </p:sp>
    </p:spTree>
    <p:extLst>
      <p:ext uri="{BB962C8B-B14F-4D97-AF65-F5344CB8AC3E}">
        <p14:creationId xmlns:p14="http://schemas.microsoft.com/office/powerpoint/2010/main" val="4257781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EC5D43DC-285C-BB5C-F138-29BA0B8CE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B18B1F2A-B0F1-4E7F-6D5B-5D2609713D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600" dirty="0"/>
              <a:t>Пошаговый процесс запуска приложения на вашем телефоне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F6381BE0-9122-C184-3F10-C8DC06D88680}"/>
              </a:ext>
            </a:extLst>
          </p:cNvPr>
          <p:cNvSpPr/>
          <p:nvPr/>
        </p:nvSpPr>
        <p:spPr>
          <a:xfrm>
            <a:off x="367663" y="1631973"/>
            <a:ext cx="1105869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ru-RU" sz="2800" b="1" i="0" dirty="0">
                <a:solidFill>
                  <a:srgbClr val="141718"/>
                </a:solidFill>
                <a:effectLst/>
                <a:latin typeface="__Karla_78bc08"/>
              </a:rPr>
              <a:t>Для </a:t>
            </a:r>
            <a:r>
              <a:rPr lang="ru-RU" sz="2800" b="1" i="0" dirty="0" err="1">
                <a:solidFill>
                  <a:srgbClr val="141718"/>
                </a:solidFill>
                <a:effectLst/>
                <a:latin typeface="__Karla_78bc08"/>
              </a:rPr>
              <a:t>Android</a:t>
            </a:r>
            <a:r>
              <a:rPr lang="ru-RU" sz="2800" b="0" i="0" dirty="0">
                <a:solidFill>
                  <a:srgbClr val="141718"/>
                </a:solidFill>
                <a:effectLst/>
                <a:latin typeface="__Karla_78bc08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ru-RU" sz="2800" b="0" i="0" dirty="0">
                <a:solidFill>
                  <a:srgbClr val="141718"/>
                </a:solidFill>
                <a:effectLst/>
                <a:latin typeface="__Karla_78bc08"/>
              </a:rPr>
              <a:t>Включите режим разработчика на устройстве:</a:t>
            </a:r>
          </a:p>
          <a:p>
            <a:pPr marL="1143000" lvl="2" indent="-228600" algn="l">
              <a:buFont typeface="+mj-lt"/>
              <a:buAutoNum type="arabicPeriod"/>
            </a:pPr>
            <a:r>
              <a:rPr lang="ru-RU" sz="2800" b="0" i="0" dirty="0">
                <a:solidFill>
                  <a:srgbClr val="141718"/>
                </a:solidFill>
                <a:effectLst/>
                <a:latin typeface="__Karla_78bc08"/>
              </a:rPr>
              <a:t>Зайдите в настройки, перейдите в раздел "О телефоне".</a:t>
            </a:r>
          </a:p>
          <a:p>
            <a:pPr marL="1143000" lvl="2" indent="-228600" algn="l">
              <a:buFont typeface="+mj-lt"/>
              <a:buAutoNum type="arabicPeriod"/>
            </a:pPr>
            <a:r>
              <a:rPr lang="ru-RU" sz="2800" b="0" i="0" dirty="0">
                <a:solidFill>
                  <a:srgbClr val="141718"/>
                </a:solidFill>
                <a:effectLst/>
                <a:latin typeface="__Karla_78bc08"/>
              </a:rPr>
              <a:t>Нажмите несколько раз на строку "Номер сборки", пока не появится уведомление "Вы стали разработчиком".</a:t>
            </a:r>
          </a:p>
          <a:p>
            <a:pPr marL="1143000" lvl="2" indent="-228600" algn="l">
              <a:buFont typeface="+mj-lt"/>
              <a:buAutoNum type="arabicPeriod"/>
            </a:pPr>
            <a:r>
              <a:rPr lang="ru-RU" sz="2800" b="0" i="0" dirty="0">
                <a:solidFill>
                  <a:srgbClr val="141718"/>
                </a:solidFill>
                <a:effectLst/>
                <a:latin typeface="__Karla_78bc08"/>
              </a:rPr>
              <a:t>Затем в параметрах разработчика включите </a:t>
            </a:r>
            <a:r>
              <a:rPr lang="ru-RU" sz="2800" b="1" i="0" dirty="0">
                <a:solidFill>
                  <a:srgbClr val="141718"/>
                </a:solidFill>
                <a:effectLst/>
                <a:latin typeface="__Karla_78bc08"/>
              </a:rPr>
              <a:t>USB-</a:t>
            </a:r>
            <a:r>
              <a:rPr lang="ru-RU" sz="2800" b="1" i="0" dirty="0" err="1">
                <a:solidFill>
                  <a:srgbClr val="141718"/>
                </a:solidFill>
                <a:effectLst/>
                <a:latin typeface="__Karla_78bc08"/>
              </a:rPr>
              <a:t>debugging</a:t>
            </a:r>
            <a:r>
              <a:rPr lang="ru-RU" sz="2800" b="0" i="0" dirty="0">
                <a:solidFill>
                  <a:srgbClr val="141718"/>
                </a:solidFill>
                <a:effectLst/>
                <a:latin typeface="__Karla_78bc08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ru-RU" sz="2800" b="0" i="0" dirty="0">
                <a:solidFill>
                  <a:srgbClr val="141718"/>
                </a:solidFill>
                <a:effectLst/>
                <a:latin typeface="__Karla_78bc08"/>
              </a:rPr>
              <a:t>Подключите телефон к компьютеру через USB.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ru-RU" sz="2800" b="0" i="0" dirty="0">
                <a:solidFill>
                  <a:srgbClr val="141718"/>
                </a:solidFill>
                <a:effectLst/>
                <a:latin typeface="__Karla_78bc08"/>
              </a:rPr>
              <a:t>Убедитесь, что ваше устройство отображается как доступное при использовании опции "Local Device" в Visual Studio.</a:t>
            </a:r>
          </a:p>
          <a:p>
            <a:r>
              <a:rPr lang="ru-RU" sz="2800" dirty="0"/>
              <a:t/>
            </a:r>
            <a:br>
              <a:rPr lang="ru-RU" sz="2800" dirty="0"/>
            </a:br>
            <a:endParaRPr lang="ru-RU" sz="4400" b="1" i="0" dirty="0">
              <a:solidFill>
                <a:srgbClr val="141718"/>
              </a:solidFill>
              <a:effectLst/>
              <a:latin typeface="__Karla_78bc08"/>
            </a:endParaRPr>
          </a:p>
        </p:txBody>
      </p:sp>
    </p:spTree>
    <p:extLst>
      <p:ext uri="{BB962C8B-B14F-4D97-AF65-F5344CB8AC3E}">
        <p14:creationId xmlns:p14="http://schemas.microsoft.com/office/powerpoint/2010/main" val="3598645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C188EFAC-547E-9D4C-655F-B4533F95D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1E54B50F-F934-8D0A-2411-27FCC102CE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600" dirty="0"/>
              <a:t>Запуск приложения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4201F8DD-1AB5-8E99-3A35-7C1F8FDE2499}"/>
              </a:ext>
            </a:extLst>
          </p:cNvPr>
          <p:cNvSpPr/>
          <p:nvPr/>
        </p:nvSpPr>
        <p:spPr>
          <a:xfrm>
            <a:off x="367663" y="1403373"/>
            <a:ext cx="11058699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ru-RU" sz="2900" b="1" i="0" dirty="0">
                <a:solidFill>
                  <a:srgbClr val="141718"/>
                </a:solidFill>
                <a:effectLst/>
                <a:latin typeface="__Karla_78bc08"/>
              </a:rPr>
              <a:t>Выберите целевую платформу (</a:t>
            </a:r>
            <a:r>
              <a:rPr lang="en-US" sz="2900" b="1" i="0" dirty="0">
                <a:solidFill>
                  <a:srgbClr val="141718"/>
                </a:solidFill>
                <a:effectLst/>
                <a:latin typeface="__Karla_78bc08"/>
              </a:rPr>
              <a:t>Android </a:t>
            </a:r>
            <a:r>
              <a:rPr lang="ru-RU" sz="2900" b="1" i="0" dirty="0">
                <a:solidFill>
                  <a:srgbClr val="141718"/>
                </a:solidFill>
                <a:effectLst/>
                <a:latin typeface="__Karla_78bc08"/>
              </a:rPr>
              <a:t>или </a:t>
            </a:r>
            <a:r>
              <a:rPr lang="en-US" sz="2900" b="1" i="0" dirty="0">
                <a:solidFill>
                  <a:srgbClr val="141718"/>
                </a:solidFill>
                <a:effectLst/>
                <a:latin typeface="__Karla_78bc08"/>
              </a:rPr>
              <a:t>iOS) </a:t>
            </a:r>
            <a:r>
              <a:rPr lang="ru-RU" sz="2900" b="1" i="0" dirty="0">
                <a:solidFill>
                  <a:srgbClr val="141718"/>
                </a:solidFill>
                <a:effectLst/>
                <a:latin typeface="__Karla_78bc08"/>
              </a:rPr>
              <a:t>в </a:t>
            </a:r>
            <a:r>
              <a:rPr lang="en-US" sz="2900" b="1" i="0" dirty="0">
                <a:solidFill>
                  <a:srgbClr val="141718"/>
                </a:solidFill>
                <a:effectLst/>
                <a:latin typeface="__Karla_78bc08"/>
              </a:rPr>
              <a:t>Visual Studio:</a:t>
            </a:r>
          </a:p>
          <a:p>
            <a:pPr algn="l">
              <a:buFont typeface="+mj-lt"/>
              <a:buAutoNum type="arabicPeriod"/>
            </a:pPr>
            <a:r>
              <a:rPr lang="ru-RU" sz="2900" b="1" i="0" dirty="0">
                <a:solidFill>
                  <a:srgbClr val="141718"/>
                </a:solidFill>
                <a:effectLst/>
                <a:latin typeface="__Karla_78bc08"/>
              </a:rPr>
              <a:t>В выпадающем списке рядом с кнопкой "</a:t>
            </a:r>
            <a:r>
              <a:rPr lang="en-US" sz="2900" b="1" i="0" dirty="0">
                <a:solidFill>
                  <a:srgbClr val="141718"/>
                </a:solidFill>
                <a:effectLst/>
                <a:latin typeface="__Karla_78bc08"/>
              </a:rPr>
              <a:t>Start" </a:t>
            </a:r>
            <a:r>
              <a:rPr lang="ru-RU" sz="2900" b="1" i="0" dirty="0">
                <a:solidFill>
                  <a:srgbClr val="141718"/>
                </a:solidFill>
                <a:effectLst/>
                <a:latin typeface="__Karla_78bc08"/>
              </a:rPr>
              <a:t>выберите устройство:</a:t>
            </a:r>
          </a:p>
          <a:p>
            <a:pPr algn="l">
              <a:buFont typeface="+mj-lt"/>
              <a:buAutoNum type="arabicPeriod"/>
            </a:pPr>
            <a:r>
              <a:rPr lang="en-US" sz="2900" b="1" i="0" dirty="0">
                <a:solidFill>
                  <a:srgbClr val="141718"/>
                </a:solidFill>
                <a:effectLst/>
                <a:latin typeface="__Karla_78bc08"/>
              </a:rPr>
              <a:t>Pixel 4 API (Simulator) — </a:t>
            </a:r>
            <a:r>
              <a:rPr lang="ru-RU" sz="2900" b="1" i="0" dirty="0">
                <a:solidFill>
                  <a:srgbClr val="141718"/>
                </a:solidFill>
                <a:effectLst/>
                <a:latin typeface="__Karla_78bc08"/>
              </a:rPr>
              <a:t>для эмулятора.</a:t>
            </a:r>
          </a:p>
          <a:p>
            <a:pPr algn="l"/>
            <a:r>
              <a:rPr lang="ru-RU" sz="2900" b="1" i="0" dirty="0">
                <a:solidFill>
                  <a:srgbClr val="141718"/>
                </a:solidFill>
                <a:effectLst/>
                <a:latin typeface="__Karla_78bc08"/>
              </a:rPr>
              <a:t>Ваш телефон (например: </a:t>
            </a:r>
            <a:r>
              <a:rPr lang="en-US" sz="2900" b="1" i="0" dirty="0">
                <a:solidFill>
                  <a:srgbClr val="141718"/>
                </a:solidFill>
                <a:effectLst/>
                <a:latin typeface="__Karla_78bc08"/>
              </a:rPr>
              <a:t>Samsung Galaxy) — </a:t>
            </a:r>
            <a:r>
              <a:rPr lang="ru-RU" sz="2900" b="1" i="0" dirty="0">
                <a:solidFill>
                  <a:srgbClr val="141718"/>
                </a:solidFill>
                <a:effectLst/>
                <a:latin typeface="__Karla_78bc08"/>
              </a:rPr>
              <a:t>для реального </a:t>
            </a:r>
            <a:r>
              <a:rPr lang="ru-RU" sz="2900" b="1" i="0" dirty="0" smtClean="0">
                <a:solidFill>
                  <a:srgbClr val="141718"/>
                </a:solidFill>
                <a:effectLst/>
                <a:latin typeface="__Karla_78bc08"/>
              </a:rPr>
              <a:t>устройства.</a:t>
            </a:r>
            <a:endParaRPr lang="en-US" sz="2900" b="1" i="0" dirty="0" smtClean="0">
              <a:solidFill>
                <a:srgbClr val="141718"/>
              </a:solidFill>
              <a:effectLst/>
              <a:latin typeface="__Karla_78bc08"/>
            </a:endParaRPr>
          </a:p>
          <a:p>
            <a:pPr algn="l"/>
            <a:r>
              <a:rPr lang="en-US" sz="2900" b="1" dirty="0" smtClean="0">
                <a:solidFill>
                  <a:srgbClr val="141718"/>
                </a:solidFill>
                <a:latin typeface="__Karla_78bc08"/>
              </a:rPr>
              <a:t>4.</a:t>
            </a:r>
            <a:r>
              <a:rPr lang="ru-RU" sz="2900" b="1" i="0" dirty="0" smtClean="0">
                <a:solidFill>
                  <a:srgbClr val="141718"/>
                </a:solidFill>
                <a:effectLst/>
                <a:latin typeface="__Karla_78bc08"/>
              </a:rPr>
              <a:t>Нажмите </a:t>
            </a:r>
            <a:r>
              <a:rPr lang="ru-RU" sz="2900" b="1" i="0" dirty="0">
                <a:solidFill>
                  <a:srgbClr val="141718"/>
                </a:solidFill>
                <a:effectLst/>
                <a:latin typeface="__Karla_78bc08"/>
              </a:rPr>
              <a:t>кнопку </a:t>
            </a:r>
            <a:r>
              <a:rPr lang="en-US" sz="2900" b="1" i="0" dirty="0">
                <a:solidFill>
                  <a:srgbClr val="141718"/>
                </a:solidFill>
                <a:effectLst/>
                <a:latin typeface="__Karla_78bc08"/>
              </a:rPr>
              <a:t>Start (</a:t>
            </a:r>
            <a:r>
              <a:rPr lang="ru-RU" sz="2900" b="1" i="0" dirty="0">
                <a:solidFill>
                  <a:srgbClr val="141718"/>
                </a:solidFill>
                <a:effectLst/>
                <a:latin typeface="__Karla_78bc08"/>
              </a:rPr>
              <a:t>или </a:t>
            </a:r>
            <a:r>
              <a:rPr lang="en-US" sz="2900" b="1" i="0" dirty="0">
                <a:solidFill>
                  <a:srgbClr val="141718"/>
                </a:solidFill>
                <a:effectLst/>
                <a:latin typeface="__Karla_78bc08"/>
              </a:rPr>
              <a:t>Ctrl+F5) </a:t>
            </a:r>
            <a:r>
              <a:rPr lang="ru-RU" sz="2900" b="1" i="0" dirty="0">
                <a:solidFill>
                  <a:srgbClr val="141718"/>
                </a:solidFill>
                <a:effectLst/>
                <a:latin typeface="__Karla_78bc08"/>
              </a:rPr>
              <a:t>для </a:t>
            </a:r>
            <a:r>
              <a:rPr lang="ru-RU" sz="2900" b="1" i="0" dirty="0" smtClean="0">
                <a:solidFill>
                  <a:srgbClr val="141718"/>
                </a:solidFill>
                <a:effectLst/>
                <a:latin typeface="__Karla_78bc08"/>
              </a:rPr>
              <a:t>запуска:</a:t>
            </a:r>
            <a:endParaRPr lang="en-US" sz="2900" b="1" i="0" dirty="0" smtClean="0">
              <a:solidFill>
                <a:srgbClr val="141718"/>
              </a:solidFill>
              <a:effectLst/>
              <a:latin typeface="__Karla_78bc08"/>
            </a:endParaRPr>
          </a:p>
          <a:p>
            <a:pPr algn="l"/>
            <a:r>
              <a:rPr lang="en-US" sz="2900" b="1" smtClean="0">
                <a:solidFill>
                  <a:srgbClr val="141718"/>
                </a:solidFill>
                <a:latin typeface="__Karla_78bc08"/>
              </a:rPr>
              <a:t>5.</a:t>
            </a:r>
            <a:r>
              <a:rPr lang="ru-RU" sz="2900" b="1" i="0" smtClean="0">
                <a:solidFill>
                  <a:srgbClr val="141718"/>
                </a:solidFill>
                <a:effectLst/>
                <a:latin typeface="__Karla_78bc08"/>
              </a:rPr>
              <a:t>В </a:t>
            </a:r>
            <a:r>
              <a:rPr lang="ru-RU" sz="2900" b="1" i="0" dirty="0">
                <a:solidFill>
                  <a:srgbClr val="141718"/>
                </a:solidFill>
                <a:effectLst/>
                <a:latin typeface="__Karla_78bc08"/>
              </a:rPr>
              <a:t>режиме "</a:t>
            </a:r>
            <a:r>
              <a:rPr lang="en-US" sz="2900" b="1" i="0" dirty="0">
                <a:solidFill>
                  <a:srgbClr val="141718"/>
                </a:solidFill>
                <a:effectLst/>
                <a:latin typeface="__Karla_78bc08"/>
              </a:rPr>
              <a:t>Debug" </a:t>
            </a:r>
            <a:r>
              <a:rPr lang="ru-RU" sz="2900" b="1" i="0" dirty="0">
                <a:solidFill>
                  <a:srgbClr val="141718"/>
                </a:solidFill>
                <a:effectLst/>
                <a:latin typeface="__Karla_78bc08"/>
              </a:rPr>
              <a:t>можно видеть ошибки прямо в окне "</a:t>
            </a:r>
            <a:r>
              <a:rPr lang="en-US" sz="2900" b="1" i="0" dirty="0">
                <a:solidFill>
                  <a:srgbClr val="141718"/>
                </a:solidFill>
                <a:effectLst/>
                <a:latin typeface="__Karla_78bc08"/>
              </a:rPr>
              <a:t>Output".</a:t>
            </a:r>
            <a:endParaRPr lang="ru-RU" sz="2900" b="1" i="0" dirty="0">
              <a:solidFill>
                <a:srgbClr val="141718"/>
              </a:solidFill>
              <a:effectLst/>
              <a:latin typeface="__Karla_78bc08"/>
            </a:endParaRPr>
          </a:p>
        </p:txBody>
      </p:sp>
    </p:spTree>
    <p:extLst>
      <p:ext uri="{BB962C8B-B14F-4D97-AF65-F5344CB8AC3E}">
        <p14:creationId xmlns:p14="http://schemas.microsoft.com/office/powerpoint/2010/main" val="2450359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9142C24B-BB1B-5D9C-88AA-64381D176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B119989F-4A27-D65A-A142-08074DB931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600" dirty="0"/>
              <a:t>Распространение </a:t>
            </a:r>
            <a:r>
              <a:rPr lang="en-US" sz="3600" dirty="0"/>
              <a:t>APK (</a:t>
            </a:r>
            <a:r>
              <a:rPr lang="ru-RU" sz="3600" dirty="0"/>
              <a:t>для </a:t>
            </a:r>
            <a:r>
              <a:rPr lang="en-US" sz="3600" dirty="0"/>
              <a:t>Android)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4B8262B1-8BF3-6CC0-75C0-03D90F3B4B8D}"/>
              </a:ext>
            </a:extLst>
          </p:cNvPr>
          <p:cNvSpPr/>
          <p:nvPr/>
        </p:nvSpPr>
        <p:spPr>
          <a:xfrm>
            <a:off x="367663" y="1403373"/>
            <a:ext cx="1105869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Если вы хотите установить приложение самостоятельно или поделиться APK-файлом:</a:t>
            </a:r>
          </a:p>
          <a:p>
            <a:pPr algn="l">
              <a:buFont typeface="+mj-lt"/>
              <a:buAutoNum type="arabicPeriod"/>
            </a:pP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Сборка APK:</a:t>
            </a:r>
          </a:p>
          <a:p>
            <a:pPr algn="l">
              <a:buFont typeface="+mj-lt"/>
              <a:buAutoNum type="arabicPeriod"/>
            </a:pP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В Visual Studio выберите </a:t>
            </a:r>
            <a:r>
              <a:rPr lang="ru-RU" sz="2400" b="1" i="0" dirty="0" err="1">
                <a:solidFill>
                  <a:srgbClr val="141718"/>
                </a:solidFill>
                <a:effectLst/>
                <a:latin typeface="__Karla_78bc08"/>
              </a:rPr>
              <a:t>Release</a:t>
            </a: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 вместо </a:t>
            </a:r>
            <a:r>
              <a:rPr lang="ru-RU" sz="2400" b="1" i="0" dirty="0" err="1">
                <a:solidFill>
                  <a:srgbClr val="141718"/>
                </a:solidFill>
                <a:effectLst/>
                <a:latin typeface="__Karla_78bc08"/>
              </a:rPr>
              <a:t>Debug</a:t>
            </a: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 (это актуально кстати говоря для всех проектов в </a:t>
            </a:r>
            <a:r>
              <a:rPr lang="en-US" sz="2400" b="1" i="0" dirty="0">
                <a:solidFill>
                  <a:srgbClr val="141718"/>
                </a:solidFill>
                <a:effectLst/>
                <a:latin typeface="__Karla_78bc08"/>
              </a:rPr>
              <a:t>vs</a:t>
            </a:r>
            <a:r>
              <a:rPr lang="ru-RU" sz="2400" b="1" dirty="0">
                <a:solidFill>
                  <a:srgbClr val="141718"/>
                </a:solidFill>
                <a:latin typeface="__Karla_78bc08"/>
              </a:rPr>
              <a:t>, в том числе и оконных приложений </a:t>
            </a:r>
            <a:r>
              <a:rPr lang="en-US" sz="2400" b="1" dirty="0">
                <a:solidFill>
                  <a:srgbClr val="141718"/>
                </a:solidFill>
                <a:latin typeface="__Karla_78bc08"/>
              </a:rPr>
              <a:t>windows forms)</a:t>
            </a:r>
            <a:endParaRPr lang="ru-RU" sz="2400" b="1" i="0" dirty="0">
              <a:solidFill>
                <a:srgbClr val="141718"/>
              </a:solidFill>
              <a:effectLst/>
              <a:latin typeface="__Karla_78bc08"/>
            </a:endParaRPr>
          </a:p>
          <a:p>
            <a:pPr algn="l">
              <a:buFont typeface="+mj-lt"/>
              <a:buAutoNum type="arabicPeriod"/>
            </a:pP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Для </a:t>
            </a:r>
            <a:r>
              <a:rPr lang="ru-RU" sz="2400" b="1" i="0" dirty="0" err="1">
                <a:solidFill>
                  <a:srgbClr val="141718"/>
                </a:solidFill>
                <a:effectLst/>
                <a:latin typeface="__Karla_78bc08"/>
              </a:rPr>
              <a:t>Android</a:t>
            </a: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: выберите "</a:t>
            </a:r>
            <a:r>
              <a:rPr lang="ru-RU" sz="2400" b="1" i="0" dirty="0" err="1">
                <a:solidFill>
                  <a:srgbClr val="141718"/>
                </a:solidFill>
                <a:effectLst/>
                <a:latin typeface="__Karla_78bc08"/>
              </a:rPr>
              <a:t>Android</a:t>
            </a: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 </a:t>
            </a:r>
            <a:r>
              <a:rPr lang="ru-RU" sz="2400" b="1" i="0" dirty="0" err="1">
                <a:solidFill>
                  <a:srgbClr val="141718"/>
                </a:solidFill>
                <a:effectLst/>
                <a:latin typeface="__Karla_78bc08"/>
              </a:rPr>
              <a:t>Package</a:t>
            </a: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 (.</a:t>
            </a:r>
            <a:r>
              <a:rPr lang="ru-RU" sz="2400" b="1" i="0" dirty="0" err="1">
                <a:solidFill>
                  <a:srgbClr val="141718"/>
                </a:solidFill>
                <a:effectLst/>
                <a:latin typeface="__Karla_78bc08"/>
              </a:rPr>
              <a:t>apk</a:t>
            </a: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)" в свойствах проекта.</a:t>
            </a:r>
          </a:p>
          <a:p>
            <a:pPr algn="l">
              <a:buFont typeface="+mj-lt"/>
              <a:buAutoNum type="arabicPeriod"/>
            </a:pP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Установка APK на телефон:</a:t>
            </a:r>
          </a:p>
          <a:p>
            <a:pPr algn="l">
              <a:buFont typeface="+mj-lt"/>
              <a:buAutoNum type="arabicPeriod"/>
            </a:pP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Скопируйте APK-файл на телефон.</a:t>
            </a:r>
          </a:p>
          <a:p>
            <a:pPr algn="l">
              <a:buFont typeface="+mj-lt"/>
              <a:buAutoNum type="arabicPeriod"/>
            </a:pP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Убедитесь, что включена настройка "Установка из неизвестных источников" в телефоне.</a:t>
            </a:r>
          </a:p>
          <a:p>
            <a:pPr algn="l">
              <a:buFont typeface="+mj-lt"/>
              <a:buAutoNum type="arabicPeriod"/>
            </a:pPr>
            <a:r>
              <a:rPr lang="ru-RU" sz="2400" b="1" i="0" dirty="0">
                <a:solidFill>
                  <a:srgbClr val="141718"/>
                </a:solidFill>
                <a:effectLst/>
                <a:latin typeface="__Karla_78bc08"/>
              </a:rPr>
              <a:t>Установите приложение через любой файловый менеджер.</a:t>
            </a:r>
          </a:p>
        </p:txBody>
      </p:sp>
    </p:spTree>
    <p:extLst>
      <p:ext uri="{BB962C8B-B14F-4D97-AF65-F5344CB8AC3E}">
        <p14:creationId xmlns:p14="http://schemas.microsoft.com/office/powerpoint/2010/main" val="652904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62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5145200" cy="1784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/>
              <a:t>Thanks</a:t>
            </a:r>
            <a:endParaRPr/>
          </a:p>
        </p:txBody>
      </p:sp>
      <p:sp>
        <p:nvSpPr>
          <p:cNvPr id="650" name="Google Shape;650;p62"/>
          <p:cNvSpPr/>
          <p:nvPr/>
        </p:nvSpPr>
        <p:spPr>
          <a:xfrm>
            <a:off x="1097802" y="3902637"/>
            <a:ext cx="543177" cy="543177"/>
          </a:xfrm>
          <a:custGeom>
            <a:avLst/>
            <a:gdLst/>
            <a:ahLst/>
            <a:cxnLst/>
            <a:rect l="l" t="t" r="r" b="b"/>
            <a:pathLst>
              <a:path w="19982" h="19982" extrusionOk="0">
                <a:moveTo>
                  <a:pt x="14602" y="3500"/>
                </a:moveTo>
                <a:cubicBezTo>
                  <a:pt x="15137" y="3500"/>
                  <a:pt x="15682" y="3563"/>
                  <a:pt x="16247" y="3689"/>
                </a:cubicBezTo>
                <a:cubicBezTo>
                  <a:pt x="16179" y="4154"/>
                  <a:pt x="16095" y="4705"/>
                  <a:pt x="16033" y="5120"/>
                </a:cubicBezTo>
                <a:cubicBezTo>
                  <a:pt x="15810" y="5075"/>
                  <a:pt x="15484" y="5035"/>
                  <a:pt x="15150" y="5035"/>
                </a:cubicBezTo>
                <a:cubicBezTo>
                  <a:pt x="14968" y="5035"/>
                  <a:pt x="14783" y="5047"/>
                  <a:pt x="14611" y="5076"/>
                </a:cubicBezTo>
                <a:cubicBezTo>
                  <a:pt x="13536" y="5258"/>
                  <a:pt x="12918" y="5925"/>
                  <a:pt x="12918" y="6907"/>
                </a:cubicBezTo>
                <a:lnTo>
                  <a:pt x="12918" y="8819"/>
                </a:lnTo>
                <a:cubicBezTo>
                  <a:pt x="12918" y="9143"/>
                  <a:pt x="13180" y="9405"/>
                  <a:pt x="13504" y="9405"/>
                </a:cubicBezTo>
                <a:lnTo>
                  <a:pt x="15681" y="9405"/>
                </a:lnTo>
                <a:lnTo>
                  <a:pt x="15388" y="10576"/>
                </a:lnTo>
                <a:lnTo>
                  <a:pt x="13504" y="10576"/>
                </a:lnTo>
                <a:cubicBezTo>
                  <a:pt x="13180" y="10576"/>
                  <a:pt x="12918" y="10838"/>
                  <a:pt x="12918" y="11161"/>
                </a:cubicBezTo>
                <a:lnTo>
                  <a:pt x="12918" y="18811"/>
                </a:lnTo>
                <a:lnTo>
                  <a:pt x="11162" y="18811"/>
                </a:lnTo>
                <a:lnTo>
                  <a:pt x="11162" y="11161"/>
                </a:lnTo>
                <a:cubicBezTo>
                  <a:pt x="11162" y="10838"/>
                  <a:pt x="10900" y="10576"/>
                  <a:pt x="10576" y="10576"/>
                </a:cubicBezTo>
                <a:lnTo>
                  <a:pt x="9407" y="10576"/>
                </a:lnTo>
                <a:lnTo>
                  <a:pt x="9407" y="9405"/>
                </a:lnTo>
                <a:lnTo>
                  <a:pt x="10576" y="9405"/>
                </a:lnTo>
                <a:cubicBezTo>
                  <a:pt x="10900" y="9405"/>
                  <a:pt x="11162" y="9143"/>
                  <a:pt x="11162" y="8821"/>
                </a:cubicBezTo>
                <a:cubicBezTo>
                  <a:pt x="11162" y="7215"/>
                  <a:pt x="11162" y="6481"/>
                  <a:pt x="11162" y="6143"/>
                </a:cubicBezTo>
                <a:cubicBezTo>
                  <a:pt x="11162" y="5520"/>
                  <a:pt x="11163" y="4843"/>
                  <a:pt x="11770" y="4324"/>
                </a:cubicBezTo>
                <a:cubicBezTo>
                  <a:pt x="12234" y="3928"/>
                  <a:pt x="12823" y="3687"/>
                  <a:pt x="13628" y="3571"/>
                </a:cubicBezTo>
                <a:cubicBezTo>
                  <a:pt x="13950" y="3524"/>
                  <a:pt x="14274" y="3500"/>
                  <a:pt x="14602" y="3500"/>
                </a:cubicBezTo>
                <a:close/>
                <a:moveTo>
                  <a:pt x="17017" y="1170"/>
                </a:moveTo>
                <a:cubicBezTo>
                  <a:pt x="17990" y="1170"/>
                  <a:pt x="18811" y="1975"/>
                  <a:pt x="18811" y="2927"/>
                </a:cubicBezTo>
                <a:lnTo>
                  <a:pt x="18811" y="17056"/>
                </a:lnTo>
                <a:cubicBezTo>
                  <a:pt x="18811" y="18023"/>
                  <a:pt x="18024" y="18811"/>
                  <a:pt x="17056" y="18811"/>
                </a:cubicBezTo>
                <a:lnTo>
                  <a:pt x="14089" y="18811"/>
                </a:lnTo>
                <a:lnTo>
                  <a:pt x="14089" y="11747"/>
                </a:lnTo>
                <a:lnTo>
                  <a:pt x="15846" y="11747"/>
                </a:lnTo>
                <a:cubicBezTo>
                  <a:pt x="16115" y="11747"/>
                  <a:pt x="16348" y="11565"/>
                  <a:pt x="16414" y="11305"/>
                </a:cubicBezTo>
                <a:lnTo>
                  <a:pt x="16999" y="8963"/>
                </a:lnTo>
                <a:cubicBezTo>
                  <a:pt x="17042" y="8787"/>
                  <a:pt x="17003" y="8602"/>
                  <a:pt x="16893" y="8460"/>
                </a:cubicBezTo>
                <a:cubicBezTo>
                  <a:pt x="16782" y="8317"/>
                  <a:pt x="16612" y="8235"/>
                  <a:pt x="16431" y="8235"/>
                </a:cubicBezTo>
                <a:lnTo>
                  <a:pt x="14089" y="8235"/>
                </a:lnTo>
                <a:lnTo>
                  <a:pt x="14089" y="6909"/>
                </a:lnTo>
                <a:cubicBezTo>
                  <a:pt x="14089" y="6638"/>
                  <a:pt x="14144" y="6343"/>
                  <a:pt x="14808" y="6229"/>
                </a:cubicBezTo>
                <a:cubicBezTo>
                  <a:pt x="14936" y="6208"/>
                  <a:pt x="15061" y="6199"/>
                  <a:pt x="15182" y="6199"/>
                </a:cubicBezTo>
                <a:cubicBezTo>
                  <a:pt x="15552" y="6199"/>
                  <a:pt x="15890" y="6283"/>
                  <a:pt x="16198" y="6360"/>
                </a:cubicBezTo>
                <a:cubicBezTo>
                  <a:pt x="16304" y="6387"/>
                  <a:pt x="16415" y="6421"/>
                  <a:pt x="16532" y="6421"/>
                </a:cubicBezTo>
                <a:cubicBezTo>
                  <a:pt x="16632" y="6421"/>
                  <a:pt x="16736" y="6396"/>
                  <a:pt x="16847" y="6321"/>
                </a:cubicBezTo>
                <a:cubicBezTo>
                  <a:pt x="16983" y="6229"/>
                  <a:pt x="17074" y="6084"/>
                  <a:pt x="17098" y="5923"/>
                </a:cubicBezTo>
                <a:cubicBezTo>
                  <a:pt x="17098" y="5923"/>
                  <a:pt x="17362" y="4156"/>
                  <a:pt x="17482" y="3339"/>
                </a:cubicBezTo>
                <a:cubicBezTo>
                  <a:pt x="17525" y="3049"/>
                  <a:pt x="17346" y="2769"/>
                  <a:pt x="17063" y="2690"/>
                </a:cubicBezTo>
                <a:cubicBezTo>
                  <a:pt x="16267" y="2463"/>
                  <a:pt x="15346" y="2343"/>
                  <a:pt x="14504" y="2343"/>
                </a:cubicBezTo>
                <a:cubicBezTo>
                  <a:pt x="14137" y="2343"/>
                  <a:pt x="13786" y="2365"/>
                  <a:pt x="13467" y="2412"/>
                </a:cubicBezTo>
                <a:cubicBezTo>
                  <a:pt x="12434" y="2562"/>
                  <a:pt x="11646" y="2888"/>
                  <a:pt x="11009" y="3434"/>
                </a:cubicBezTo>
                <a:cubicBezTo>
                  <a:pt x="10121" y="4193"/>
                  <a:pt x="10010" y="5168"/>
                  <a:pt x="9999" y="5833"/>
                </a:cubicBezTo>
                <a:cubicBezTo>
                  <a:pt x="9999" y="5847"/>
                  <a:pt x="9999" y="7029"/>
                  <a:pt x="9999" y="8235"/>
                </a:cubicBezTo>
                <a:lnTo>
                  <a:pt x="8821" y="8235"/>
                </a:lnTo>
                <a:cubicBezTo>
                  <a:pt x="8497" y="8235"/>
                  <a:pt x="8236" y="8497"/>
                  <a:pt x="8236" y="8819"/>
                </a:cubicBezTo>
                <a:lnTo>
                  <a:pt x="8236" y="11161"/>
                </a:lnTo>
                <a:cubicBezTo>
                  <a:pt x="8236" y="11485"/>
                  <a:pt x="8497" y="11747"/>
                  <a:pt x="8821" y="11747"/>
                </a:cubicBezTo>
                <a:lnTo>
                  <a:pt x="9991" y="11747"/>
                </a:lnTo>
                <a:lnTo>
                  <a:pt x="9991" y="18811"/>
                </a:lnTo>
                <a:lnTo>
                  <a:pt x="2927" y="18811"/>
                </a:lnTo>
                <a:cubicBezTo>
                  <a:pt x="1959" y="18811"/>
                  <a:pt x="1172" y="18023"/>
                  <a:pt x="1172" y="17054"/>
                </a:cubicBezTo>
                <a:lnTo>
                  <a:pt x="1172" y="2927"/>
                </a:lnTo>
                <a:cubicBezTo>
                  <a:pt x="1172" y="1959"/>
                  <a:pt x="1959" y="1170"/>
                  <a:pt x="2927" y="1170"/>
                </a:cubicBezTo>
                <a:close/>
                <a:moveTo>
                  <a:pt x="2927" y="1"/>
                </a:moveTo>
                <a:cubicBezTo>
                  <a:pt x="1314" y="1"/>
                  <a:pt x="1" y="1313"/>
                  <a:pt x="1" y="2927"/>
                </a:cubicBezTo>
                <a:lnTo>
                  <a:pt x="1" y="17056"/>
                </a:lnTo>
                <a:cubicBezTo>
                  <a:pt x="1" y="18669"/>
                  <a:pt x="1314" y="19982"/>
                  <a:pt x="2927" y="19982"/>
                </a:cubicBezTo>
                <a:lnTo>
                  <a:pt x="17054" y="19982"/>
                </a:lnTo>
                <a:cubicBezTo>
                  <a:pt x="18669" y="19982"/>
                  <a:pt x="19982" y="18669"/>
                  <a:pt x="19982" y="17056"/>
                </a:cubicBezTo>
                <a:lnTo>
                  <a:pt x="19982" y="2927"/>
                </a:lnTo>
                <a:cubicBezTo>
                  <a:pt x="19982" y="2145"/>
                  <a:pt x="19669" y="1409"/>
                  <a:pt x="19101" y="853"/>
                </a:cubicBezTo>
                <a:cubicBezTo>
                  <a:pt x="18538" y="303"/>
                  <a:pt x="17797" y="1"/>
                  <a:pt x="1701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651" name="Google Shape;651;p62"/>
          <p:cNvGrpSpPr/>
          <p:nvPr/>
        </p:nvGrpSpPr>
        <p:grpSpPr>
          <a:xfrm>
            <a:off x="1791856" y="3902554"/>
            <a:ext cx="543243" cy="543188"/>
            <a:chOff x="812101" y="2571761"/>
            <a:chExt cx="417066" cy="417024"/>
          </a:xfrm>
        </p:grpSpPr>
        <p:sp>
          <p:nvSpPr>
            <p:cNvPr id="652" name="Google Shape;652;p62"/>
            <p:cNvSpPr/>
            <p:nvPr/>
          </p:nvSpPr>
          <p:spPr>
            <a:xfrm>
              <a:off x="935084" y="2694744"/>
              <a:ext cx="171071" cy="171071"/>
            </a:xfrm>
            <a:custGeom>
              <a:avLst/>
              <a:gdLst/>
              <a:ahLst/>
              <a:cxnLst/>
              <a:rect l="l" t="t" r="r" b="b"/>
              <a:pathLst>
                <a:path w="8197" h="8197" extrusionOk="0">
                  <a:moveTo>
                    <a:pt x="4099" y="1171"/>
                  </a:moveTo>
                  <a:cubicBezTo>
                    <a:pt x="5712" y="1171"/>
                    <a:pt x="7027" y="2484"/>
                    <a:pt x="7027" y="4097"/>
                  </a:cubicBezTo>
                  <a:cubicBezTo>
                    <a:pt x="7027" y="5712"/>
                    <a:pt x="5712" y="7025"/>
                    <a:pt x="4099" y="7025"/>
                  </a:cubicBezTo>
                  <a:cubicBezTo>
                    <a:pt x="2486" y="7025"/>
                    <a:pt x="1171" y="5712"/>
                    <a:pt x="1171" y="4097"/>
                  </a:cubicBezTo>
                  <a:cubicBezTo>
                    <a:pt x="1171" y="2484"/>
                    <a:pt x="2486" y="1171"/>
                    <a:pt x="4099" y="1171"/>
                  </a:cubicBezTo>
                  <a:close/>
                  <a:moveTo>
                    <a:pt x="4099" y="0"/>
                  </a:moveTo>
                  <a:cubicBezTo>
                    <a:pt x="1840" y="0"/>
                    <a:pt x="0" y="1838"/>
                    <a:pt x="0" y="4097"/>
                  </a:cubicBezTo>
                  <a:cubicBezTo>
                    <a:pt x="0" y="6358"/>
                    <a:pt x="1840" y="8196"/>
                    <a:pt x="4099" y="8196"/>
                  </a:cubicBezTo>
                  <a:cubicBezTo>
                    <a:pt x="6358" y="8196"/>
                    <a:pt x="8196" y="6358"/>
                    <a:pt x="8196" y="4097"/>
                  </a:cubicBezTo>
                  <a:cubicBezTo>
                    <a:pt x="8196" y="1838"/>
                    <a:pt x="6358" y="0"/>
                    <a:pt x="40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3" name="Google Shape;653;p62"/>
            <p:cNvSpPr/>
            <p:nvPr/>
          </p:nvSpPr>
          <p:spPr>
            <a:xfrm>
              <a:off x="860977" y="2620616"/>
              <a:ext cx="319311" cy="319290"/>
            </a:xfrm>
            <a:custGeom>
              <a:avLst/>
              <a:gdLst/>
              <a:ahLst/>
              <a:cxnLst/>
              <a:rect l="l" t="t" r="r" b="b"/>
              <a:pathLst>
                <a:path w="15300" h="15299" extrusionOk="0">
                  <a:moveTo>
                    <a:pt x="12333" y="1171"/>
                  </a:moveTo>
                  <a:cubicBezTo>
                    <a:pt x="13306" y="1171"/>
                    <a:pt x="14128" y="1994"/>
                    <a:pt x="14128" y="2967"/>
                  </a:cubicBezTo>
                  <a:lnTo>
                    <a:pt x="14128" y="12334"/>
                  </a:lnTo>
                  <a:cubicBezTo>
                    <a:pt x="14128" y="13307"/>
                    <a:pt x="13306" y="14129"/>
                    <a:pt x="12333" y="14129"/>
                  </a:cubicBezTo>
                  <a:lnTo>
                    <a:pt x="2968" y="14129"/>
                  </a:lnTo>
                  <a:cubicBezTo>
                    <a:pt x="1993" y="14129"/>
                    <a:pt x="1172" y="13307"/>
                    <a:pt x="1172" y="12334"/>
                  </a:cubicBezTo>
                  <a:lnTo>
                    <a:pt x="1172" y="2967"/>
                  </a:lnTo>
                  <a:cubicBezTo>
                    <a:pt x="1172" y="1994"/>
                    <a:pt x="1993" y="1171"/>
                    <a:pt x="2968" y="1171"/>
                  </a:cubicBezTo>
                  <a:close/>
                  <a:moveTo>
                    <a:pt x="2968" y="0"/>
                  </a:moveTo>
                  <a:cubicBezTo>
                    <a:pt x="1351" y="0"/>
                    <a:pt x="1" y="1346"/>
                    <a:pt x="1" y="2967"/>
                  </a:cubicBezTo>
                  <a:lnTo>
                    <a:pt x="1" y="12334"/>
                  </a:lnTo>
                  <a:cubicBezTo>
                    <a:pt x="1" y="13952"/>
                    <a:pt x="1349" y="15299"/>
                    <a:pt x="2968" y="15299"/>
                  </a:cubicBezTo>
                  <a:lnTo>
                    <a:pt x="12333" y="15299"/>
                  </a:lnTo>
                  <a:cubicBezTo>
                    <a:pt x="13953" y="15299"/>
                    <a:pt x="15299" y="13951"/>
                    <a:pt x="15299" y="12334"/>
                  </a:cubicBezTo>
                  <a:lnTo>
                    <a:pt x="15299" y="2967"/>
                  </a:lnTo>
                  <a:cubicBezTo>
                    <a:pt x="15299" y="1345"/>
                    <a:pt x="13948" y="0"/>
                    <a:pt x="123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4" name="Google Shape;654;p62"/>
            <p:cNvSpPr/>
            <p:nvPr/>
          </p:nvSpPr>
          <p:spPr>
            <a:xfrm>
              <a:off x="812101" y="2571761"/>
              <a:ext cx="417066" cy="417024"/>
            </a:xfrm>
            <a:custGeom>
              <a:avLst/>
              <a:gdLst/>
              <a:ahLst/>
              <a:cxnLst/>
              <a:rect l="l" t="t" r="r" b="b"/>
              <a:pathLst>
                <a:path w="19984" h="19982" extrusionOk="0">
                  <a:moveTo>
                    <a:pt x="17056" y="1172"/>
                  </a:moveTo>
                  <a:cubicBezTo>
                    <a:pt x="18025" y="1172"/>
                    <a:pt x="18812" y="1959"/>
                    <a:pt x="18812" y="2927"/>
                  </a:cubicBezTo>
                  <a:lnTo>
                    <a:pt x="18812" y="17056"/>
                  </a:lnTo>
                  <a:cubicBezTo>
                    <a:pt x="18812" y="18023"/>
                    <a:pt x="18025" y="18811"/>
                    <a:pt x="17056" y="18811"/>
                  </a:cubicBezTo>
                  <a:lnTo>
                    <a:pt x="2928" y="18811"/>
                  </a:lnTo>
                  <a:cubicBezTo>
                    <a:pt x="1961" y="18811"/>
                    <a:pt x="1172" y="18023"/>
                    <a:pt x="1172" y="17056"/>
                  </a:cubicBezTo>
                  <a:lnTo>
                    <a:pt x="1172" y="2927"/>
                  </a:lnTo>
                  <a:cubicBezTo>
                    <a:pt x="1172" y="1959"/>
                    <a:pt x="1961" y="1172"/>
                    <a:pt x="2928" y="1172"/>
                  </a:cubicBezTo>
                  <a:close/>
                  <a:moveTo>
                    <a:pt x="2928" y="1"/>
                  </a:moveTo>
                  <a:cubicBezTo>
                    <a:pt x="1313" y="1"/>
                    <a:pt x="1" y="1313"/>
                    <a:pt x="1" y="2927"/>
                  </a:cubicBezTo>
                  <a:lnTo>
                    <a:pt x="1" y="17056"/>
                  </a:lnTo>
                  <a:cubicBezTo>
                    <a:pt x="1" y="18669"/>
                    <a:pt x="1313" y="19982"/>
                    <a:pt x="2928" y="19982"/>
                  </a:cubicBezTo>
                  <a:lnTo>
                    <a:pt x="17056" y="19982"/>
                  </a:lnTo>
                  <a:cubicBezTo>
                    <a:pt x="18669" y="19982"/>
                    <a:pt x="19984" y="18669"/>
                    <a:pt x="19984" y="17056"/>
                  </a:cubicBezTo>
                  <a:lnTo>
                    <a:pt x="19984" y="2927"/>
                  </a:lnTo>
                  <a:cubicBezTo>
                    <a:pt x="19984" y="1313"/>
                    <a:pt x="18669" y="1"/>
                    <a:pt x="1705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5" name="Google Shape;655;p62"/>
            <p:cNvSpPr/>
            <p:nvPr/>
          </p:nvSpPr>
          <p:spPr>
            <a:xfrm>
              <a:off x="1081712" y="2670306"/>
              <a:ext cx="48878" cy="48898"/>
            </a:xfrm>
            <a:custGeom>
              <a:avLst/>
              <a:gdLst/>
              <a:ahLst/>
              <a:cxnLst/>
              <a:rect l="l" t="t" r="r" b="b"/>
              <a:pathLst>
                <a:path w="2342" h="2343" extrusionOk="0">
                  <a:moveTo>
                    <a:pt x="1170" y="0"/>
                  </a:moveTo>
                  <a:cubicBezTo>
                    <a:pt x="524" y="0"/>
                    <a:pt x="1" y="526"/>
                    <a:pt x="1" y="1171"/>
                  </a:cubicBezTo>
                  <a:cubicBezTo>
                    <a:pt x="1" y="1817"/>
                    <a:pt x="524" y="2342"/>
                    <a:pt x="1170" y="2342"/>
                  </a:cubicBezTo>
                  <a:cubicBezTo>
                    <a:pt x="1816" y="2342"/>
                    <a:pt x="2341" y="1817"/>
                    <a:pt x="2341" y="1171"/>
                  </a:cubicBezTo>
                  <a:cubicBezTo>
                    <a:pt x="2341" y="526"/>
                    <a:pt x="1816" y="0"/>
                    <a:pt x="11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56" name="Google Shape;656;p62"/>
          <p:cNvGrpSpPr/>
          <p:nvPr/>
        </p:nvGrpSpPr>
        <p:grpSpPr>
          <a:xfrm>
            <a:off x="2485982" y="3902554"/>
            <a:ext cx="543188" cy="543188"/>
            <a:chOff x="1323129" y="2571761"/>
            <a:chExt cx="417024" cy="417024"/>
          </a:xfrm>
        </p:grpSpPr>
        <p:sp>
          <p:nvSpPr>
            <p:cNvPr id="657" name="Google Shape;657;p62"/>
            <p:cNvSpPr/>
            <p:nvPr/>
          </p:nvSpPr>
          <p:spPr>
            <a:xfrm>
              <a:off x="1385007" y="2719183"/>
              <a:ext cx="73337" cy="219907"/>
            </a:xfrm>
            <a:custGeom>
              <a:avLst/>
              <a:gdLst/>
              <a:ahLst/>
              <a:cxnLst/>
              <a:rect l="l" t="t" r="r" b="b"/>
              <a:pathLst>
                <a:path w="3514" h="10537" extrusionOk="0">
                  <a:moveTo>
                    <a:pt x="2342" y="1171"/>
                  </a:moveTo>
                  <a:lnTo>
                    <a:pt x="2342" y="9367"/>
                  </a:lnTo>
                  <a:lnTo>
                    <a:pt x="1171" y="9367"/>
                  </a:lnTo>
                  <a:lnTo>
                    <a:pt x="1171" y="1171"/>
                  </a:lnTo>
                  <a:close/>
                  <a:moveTo>
                    <a:pt x="586" y="0"/>
                  </a:moveTo>
                  <a:cubicBezTo>
                    <a:pt x="264" y="0"/>
                    <a:pt x="0" y="262"/>
                    <a:pt x="0" y="586"/>
                  </a:cubicBezTo>
                  <a:lnTo>
                    <a:pt x="0" y="9951"/>
                  </a:lnTo>
                  <a:cubicBezTo>
                    <a:pt x="0" y="10275"/>
                    <a:pt x="264" y="10537"/>
                    <a:pt x="586" y="10537"/>
                  </a:cubicBezTo>
                  <a:lnTo>
                    <a:pt x="2928" y="10537"/>
                  </a:lnTo>
                  <a:cubicBezTo>
                    <a:pt x="3252" y="10537"/>
                    <a:pt x="3514" y="10275"/>
                    <a:pt x="3514" y="9951"/>
                  </a:cubicBezTo>
                  <a:lnTo>
                    <a:pt x="3514" y="586"/>
                  </a:lnTo>
                  <a:cubicBezTo>
                    <a:pt x="3514" y="262"/>
                    <a:pt x="3252" y="0"/>
                    <a:pt x="29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8" name="Google Shape;658;p62"/>
            <p:cNvSpPr/>
            <p:nvPr/>
          </p:nvSpPr>
          <p:spPr>
            <a:xfrm>
              <a:off x="1385007" y="2621430"/>
              <a:ext cx="73337" cy="73337"/>
            </a:xfrm>
            <a:custGeom>
              <a:avLst/>
              <a:gdLst/>
              <a:ahLst/>
              <a:cxnLst/>
              <a:rect l="l" t="t" r="r" b="b"/>
              <a:pathLst>
                <a:path w="3514" h="3514" extrusionOk="0">
                  <a:moveTo>
                    <a:pt x="1757" y="1171"/>
                  </a:moveTo>
                  <a:cubicBezTo>
                    <a:pt x="2081" y="1171"/>
                    <a:pt x="2342" y="1435"/>
                    <a:pt x="2342" y="1757"/>
                  </a:cubicBezTo>
                  <a:cubicBezTo>
                    <a:pt x="2342" y="2080"/>
                    <a:pt x="2081" y="2342"/>
                    <a:pt x="1757" y="2342"/>
                  </a:cubicBezTo>
                  <a:cubicBezTo>
                    <a:pt x="1435" y="2342"/>
                    <a:pt x="1171" y="2080"/>
                    <a:pt x="1171" y="1757"/>
                  </a:cubicBezTo>
                  <a:cubicBezTo>
                    <a:pt x="1171" y="1435"/>
                    <a:pt x="1435" y="1171"/>
                    <a:pt x="1757" y="1171"/>
                  </a:cubicBezTo>
                  <a:close/>
                  <a:moveTo>
                    <a:pt x="1757" y="0"/>
                  </a:moveTo>
                  <a:cubicBezTo>
                    <a:pt x="789" y="0"/>
                    <a:pt x="0" y="789"/>
                    <a:pt x="0" y="1757"/>
                  </a:cubicBezTo>
                  <a:cubicBezTo>
                    <a:pt x="0" y="2726"/>
                    <a:pt x="789" y="3513"/>
                    <a:pt x="1757" y="3513"/>
                  </a:cubicBezTo>
                  <a:cubicBezTo>
                    <a:pt x="2726" y="3513"/>
                    <a:pt x="3514" y="2726"/>
                    <a:pt x="3514" y="1757"/>
                  </a:cubicBezTo>
                  <a:cubicBezTo>
                    <a:pt x="3514" y="789"/>
                    <a:pt x="2726" y="0"/>
                    <a:pt x="17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9" name="Google Shape;659;p62"/>
            <p:cNvSpPr/>
            <p:nvPr/>
          </p:nvSpPr>
          <p:spPr>
            <a:xfrm>
              <a:off x="1482759" y="2718786"/>
              <a:ext cx="195510" cy="220304"/>
            </a:xfrm>
            <a:custGeom>
              <a:avLst/>
              <a:gdLst/>
              <a:ahLst/>
              <a:cxnLst/>
              <a:rect l="l" t="t" r="r" b="b"/>
              <a:pathLst>
                <a:path w="9368" h="10556" extrusionOk="0">
                  <a:moveTo>
                    <a:pt x="5559" y="1173"/>
                  </a:moveTo>
                  <a:cubicBezTo>
                    <a:pt x="5720" y="1173"/>
                    <a:pt x="5883" y="1186"/>
                    <a:pt x="6044" y="1212"/>
                  </a:cubicBezTo>
                  <a:cubicBezTo>
                    <a:pt x="7422" y="1435"/>
                    <a:pt x="8196" y="2535"/>
                    <a:pt x="8196" y="3669"/>
                  </a:cubicBezTo>
                  <a:lnTo>
                    <a:pt x="8196" y="9386"/>
                  </a:lnTo>
                  <a:lnTo>
                    <a:pt x="7025" y="9386"/>
                  </a:lnTo>
                  <a:lnTo>
                    <a:pt x="7025" y="4702"/>
                  </a:lnTo>
                  <a:cubicBezTo>
                    <a:pt x="7025" y="3411"/>
                    <a:pt x="5975" y="2360"/>
                    <a:pt x="4683" y="2360"/>
                  </a:cubicBezTo>
                  <a:cubicBezTo>
                    <a:pt x="3392" y="2360"/>
                    <a:pt x="2341" y="3411"/>
                    <a:pt x="2341" y="4702"/>
                  </a:cubicBezTo>
                  <a:lnTo>
                    <a:pt x="2341" y="9386"/>
                  </a:lnTo>
                  <a:lnTo>
                    <a:pt x="1170" y="9386"/>
                  </a:lnTo>
                  <a:lnTo>
                    <a:pt x="1170" y="1190"/>
                  </a:lnTo>
                  <a:lnTo>
                    <a:pt x="2341" y="1190"/>
                  </a:lnTo>
                  <a:lnTo>
                    <a:pt x="2341" y="1776"/>
                  </a:lnTo>
                  <a:cubicBezTo>
                    <a:pt x="2341" y="2011"/>
                    <a:pt x="2484" y="2225"/>
                    <a:pt x="2704" y="2316"/>
                  </a:cubicBezTo>
                  <a:cubicBezTo>
                    <a:pt x="2776" y="2346"/>
                    <a:pt x="2852" y="2361"/>
                    <a:pt x="2928" y="2361"/>
                  </a:cubicBezTo>
                  <a:cubicBezTo>
                    <a:pt x="3080" y="2361"/>
                    <a:pt x="3229" y="2301"/>
                    <a:pt x="3341" y="2190"/>
                  </a:cubicBezTo>
                  <a:lnTo>
                    <a:pt x="3615" y="1916"/>
                  </a:lnTo>
                  <a:cubicBezTo>
                    <a:pt x="4086" y="1443"/>
                    <a:pt x="4813" y="1173"/>
                    <a:pt x="5559" y="1173"/>
                  </a:cubicBezTo>
                  <a:close/>
                  <a:moveTo>
                    <a:pt x="5553" y="0"/>
                  </a:moveTo>
                  <a:cubicBezTo>
                    <a:pt x="4823" y="0"/>
                    <a:pt x="4110" y="189"/>
                    <a:pt x="3509" y="536"/>
                  </a:cubicBezTo>
                  <a:cubicBezTo>
                    <a:pt x="3475" y="246"/>
                    <a:pt x="3227" y="19"/>
                    <a:pt x="2927" y="19"/>
                  </a:cubicBezTo>
                  <a:lnTo>
                    <a:pt x="586" y="19"/>
                  </a:lnTo>
                  <a:cubicBezTo>
                    <a:pt x="262" y="19"/>
                    <a:pt x="1" y="281"/>
                    <a:pt x="1" y="605"/>
                  </a:cubicBezTo>
                  <a:lnTo>
                    <a:pt x="1" y="9970"/>
                  </a:lnTo>
                  <a:cubicBezTo>
                    <a:pt x="1" y="10294"/>
                    <a:pt x="262" y="10556"/>
                    <a:pt x="586" y="10556"/>
                  </a:cubicBezTo>
                  <a:lnTo>
                    <a:pt x="2927" y="10556"/>
                  </a:lnTo>
                  <a:cubicBezTo>
                    <a:pt x="3250" y="10556"/>
                    <a:pt x="3512" y="10294"/>
                    <a:pt x="3512" y="9970"/>
                  </a:cubicBezTo>
                  <a:lnTo>
                    <a:pt x="3512" y="4702"/>
                  </a:lnTo>
                  <a:cubicBezTo>
                    <a:pt x="3512" y="4056"/>
                    <a:pt x="4038" y="3531"/>
                    <a:pt x="4683" y="3531"/>
                  </a:cubicBezTo>
                  <a:cubicBezTo>
                    <a:pt x="5329" y="3531"/>
                    <a:pt x="5854" y="4056"/>
                    <a:pt x="5854" y="4702"/>
                  </a:cubicBezTo>
                  <a:lnTo>
                    <a:pt x="5854" y="9970"/>
                  </a:lnTo>
                  <a:cubicBezTo>
                    <a:pt x="5854" y="10294"/>
                    <a:pt x="6116" y="10556"/>
                    <a:pt x="6440" y="10556"/>
                  </a:cubicBezTo>
                  <a:lnTo>
                    <a:pt x="8782" y="10556"/>
                  </a:lnTo>
                  <a:cubicBezTo>
                    <a:pt x="9104" y="10556"/>
                    <a:pt x="9368" y="10294"/>
                    <a:pt x="9368" y="9970"/>
                  </a:cubicBezTo>
                  <a:lnTo>
                    <a:pt x="9368" y="3669"/>
                  </a:lnTo>
                  <a:cubicBezTo>
                    <a:pt x="9368" y="1921"/>
                    <a:pt x="8131" y="364"/>
                    <a:pt x="6231" y="55"/>
                  </a:cubicBezTo>
                  <a:cubicBezTo>
                    <a:pt x="6005" y="18"/>
                    <a:pt x="5779" y="0"/>
                    <a:pt x="55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0" name="Google Shape;660;p62"/>
            <p:cNvSpPr/>
            <p:nvPr/>
          </p:nvSpPr>
          <p:spPr>
            <a:xfrm>
              <a:off x="1323129" y="2571761"/>
              <a:ext cx="417024" cy="417024"/>
            </a:xfrm>
            <a:custGeom>
              <a:avLst/>
              <a:gdLst/>
              <a:ahLst/>
              <a:cxnLst/>
              <a:rect l="l" t="t" r="r" b="b"/>
              <a:pathLst>
                <a:path w="19982" h="19982" extrusionOk="0">
                  <a:moveTo>
                    <a:pt x="17015" y="1170"/>
                  </a:moveTo>
                  <a:cubicBezTo>
                    <a:pt x="17989" y="1170"/>
                    <a:pt x="18810" y="1993"/>
                    <a:pt x="18810" y="2966"/>
                  </a:cubicBezTo>
                  <a:lnTo>
                    <a:pt x="18810" y="17015"/>
                  </a:lnTo>
                  <a:cubicBezTo>
                    <a:pt x="18810" y="17990"/>
                    <a:pt x="17989" y="18811"/>
                    <a:pt x="17015" y="18811"/>
                  </a:cubicBezTo>
                  <a:lnTo>
                    <a:pt x="2965" y="18811"/>
                  </a:lnTo>
                  <a:cubicBezTo>
                    <a:pt x="1992" y="18811"/>
                    <a:pt x="1170" y="17990"/>
                    <a:pt x="1170" y="17015"/>
                  </a:cubicBezTo>
                  <a:lnTo>
                    <a:pt x="1170" y="2966"/>
                  </a:lnTo>
                  <a:cubicBezTo>
                    <a:pt x="1170" y="1993"/>
                    <a:pt x="1992" y="1170"/>
                    <a:pt x="2965" y="1170"/>
                  </a:cubicBezTo>
                  <a:close/>
                  <a:moveTo>
                    <a:pt x="2965" y="1"/>
                  </a:moveTo>
                  <a:cubicBezTo>
                    <a:pt x="1347" y="1"/>
                    <a:pt x="0" y="1349"/>
                    <a:pt x="0" y="2966"/>
                  </a:cubicBezTo>
                  <a:lnTo>
                    <a:pt x="0" y="17015"/>
                  </a:lnTo>
                  <a:cubicBezTo>
                    <a:pt x="0" y="18635"/>
                    <a:pt x="1348" y="19982"/>
                    <a:pt x="2965" y="19982"/>
                  </a:cubicBezTo>
                  <a:lnTo>
                    <a:pt x="17017" y="19982"/>
                  </a:lnTo>
                  <a:cubicBezTo>
                    <a:pt x="18635" y="19982"/>
                    <a:pt x="19981" y="18634"/>
                    <a:pt x="19981" y="17015"/>
                  </a:cubicBezTo>
                  <a:lnTo>
                    <a:pt x="19981" y="2966"/>
                  </a:lnTo>
                  <a:cubicBezTo>
                    <a:pt x="19981" y="1347"/>
                    <a:pt x="18633" y="1"/>
                    <a:pt x="170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61" name="Google Shape;661;p62"/>
          <p:cNvSpPr txBox="1"/>
          <p:nvPr/>
        </p:nvSpPr>
        <p:spPr>
          <a:xfrm>
            <a:off x="950967" y="5666133"/>
            <a:ext cx="4947200" cy="3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2133"/>
              </a:spcAft>
              <a:buClr>
                <a:srgbClr val="000000"/>
              </a:buClr>
            </a:pPr>
            <a:r>
              <a:rPr lang="en" sz="1600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Please keep this slide for attribution</a:t>
            </a:r>
            <a:endParaRPr sz="1600" kern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6" name="Google Shape;11067;p82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18596" y="0"/>
            <a:ext cx="968109" cy="3875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463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/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600" dirty="0"/>
              <a:t>Взаимодействие с сервером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96238" y="1117623"/>
            <a:ext cx="110586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	Взаимодействие с сервером является одним из неотъемлемых возможностей многих мобильных приложений. Приложение может получать данные с сервера, или, наоборот, отправлять некоторые данные. Но чтобы взаимодействовать с сервером, необходимо подключение к сети, которое не </a:t>
            </a:r>
            <a:r>
              <a:rPr lang="ru-RU" sz="2800" dirty="0" err="1"/>
              <a:t>не</a:t>
            </a:r>
            <a:r>
              <a:rPr lang="ru-RU" sz="2800" dirty="0"/>
              <a:t> всегда может быть доступно в силу тех или иных причин. С помощью специального класса </a:t>
            </a:r>
            <a:r>
              <a:rPr lang="ru-RU" sz="2800" dirty="0" err="1"/>
              <a:t>Connectivity</a:t>
            </a:r>
            <a:r>
              <a:rPr lang="ru-RU" sz="2800" dirty="0"/>
              <a:t> из пакета </a:t>
            </a:r>
            <a:r>
              <a:rPr lang="ru-RU" sz="2800" dirty="0" err="1"/>
              <a:t>Xamarin.Essentials</a:t>
            </a:r>
            <a:r>
              <a:rPr lang="ru-RU" sz="2800" dirty="0"/>
              <a:t>, который добавляется в проект </a:t>
            </a:r>
            <a:r>
              <a:rPr lang="ru-RU" sz="2800" dirty="0" err="1"/>
              <a:t>Xamarin</a:t>
            </a:r>
            <a:r>
              <a:rPr lang="ru-RU" sz="2800" dirty="0"/>
              <a:t> </a:t>
            </a:r>
            <a:r>
              <a:rPr lang="ru-RU" sz="2800" dirty="0" err="1"/>
              <a:t>Forms</a:t>
            </a:r>
            <a:r>
              <a:rPr lang="ru-RU" sz="2800" dirty="0"/>
              <a:t> по умолчанию, мы можем проверить подключение к интернету.</a:t>
            </a:r>
          </a:p>
          <a:p>
            <a:pPr marL="457200" indent="-457200">
              <a:buAutoNum type="arabicParenR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47311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ADFD8963-4CE4-06E1-2848-CCACCDE1F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FE43A7D5-0281-ED33-2D1E-821D38446A3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600" dirty="0"/>
              <a:t>Взаимодействие с сервером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992E32D6-02D6-2BF1-02DA-81EBA3ED6DCA}"/>
              </a:ext>
            </a:extLst>
          </p:cNvPr>
          <p:cNvSpPr/>
          <p:nvPr/>
        </p:nvSpPr>
        <p:spPr>
          <a:xfrm>
            <a:off x="396238" y="1117623"/>
            <a:ext cx="1105869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2800" b="0" i="0" dirty="0">
                <a:solidFill>
                  <a:srgbClr val="000000"/>
                </a:solidFill>
                <a:effectLst/>
                <a:latin typeface="-apple-system"/>
              </a:rPr>
              <a:t>	</a:t>
            </a:r>
            <a:r>
              <a:rPr lang="ru-RU" sz="2600" b="0" i="0" dirty="0">
                <a:solidFill>
                  <a:srgbClr val="000000"/>
                </a:solidFill>
                <a:effectLst/>
                <a:latin typeface="-apple-system"/>
              </a:rPr>
              <a:t>Платформы имеют ряд ограничений при работе с сетью, которые нам надо учитывать. В частности, для получения состояния сети в </a:t>
            </a:r>
            <a:r>
              <a:rPr lang="ru-RU" sz="2600" b="0" i="0" dirty="0" err="1">
                <a:solidFill>
                  <a:srgbClr val="000000"/>
                </a:solidFill>
                <a:effectLst/>
                <a:latin typeface="-apple-system"/>
              </a:rPr>
              <a:t>Android</a:t>
            </a:r>
            <a:r>
              <a:rPr lang="ru-RU" sz="2600" b="0" i="0" dirty="0">
                <a:solidFill>
                  <a:srgbClr val="000000"/>
                </a:solidFill>
                <a:effectLst/>
                <a:latin typeface="-apple-system"/>
              </a:rPr>
              <a:t>, надо задать соответствующие разрешения. Для этого перейдем в проекте для </a:t>
            </a:r>
            <a:r>
              <a:rPr lang="ru-RU" sz="2600" b="0" i="0" dirty="0" err="1">
                <a:solidFill>
                  <a:srgbClr val="000000"/>
                </a:solidFill>
                <a:effectLst/>
                <a:latin typeface="-apple-system"/>
              </a:rPr>
              <a:t>Android</a:t>
            </a:r>
            <a:r>
              <a:rPr lang="ru-RU" sz="2600" b="0" i="0" dirty="0">
                <a:solidFill>
                  <a:srgbClr val="000000"/>
                </a:solidFill>
                <a:effectLst/>
                <a:latin typeface="-apple-system"/>
              </a:rPr>
              <a:t> к папке </a:t>
            </a:r>
            <a:r>
              <a:rPr lang="ru-RU" sz="2600" b="1" i="0" dirty="0">
                <a:solidFill>
                  <a:srgbClr val="000000"/>
                </a:solidFill>
                <a:effectLst/>
                <a:latin typeface="-apple-system"/>
              </a:rPr>
              <a:t>Properties</a:t>
            </a:r>
            <a:r>
              <a:rPr lang="ru-RU" sz="2600" b="0" i="0" dirty="0">
                <a:solidFill>
                  <a:srgbClr val="000000"/>
                </a:solidFill>
                <a:effectLst/>
                <a:latin typeface="-apple-system"/>
              </a:rPr>
              <a:t>, откроем файл </a:t>
            </a:r>
            <a:r>
              <a:rPr lang="ru-RU" sz="2600" b="1" i="0" dirty="0" err="1">
                <a:solidFill>
                  <a:srgbClr val="000000"/>
                </a:solidFill>
                <a:effectLst/>
                <a:latin typeface="-apple-system"/>
              </a:rPr>
              <a:t>AssemblyInfo.cs</a:t>
            </a:r>
            <a:r>
              <a:rPr lang="ru-RU" sz="2600" b="0" i="0" dirty="0">
                <a:solidFill>
                  <a:srgbClr val="000000"/>
                </a:solidFill>
                <a:effectLst/>
                <a:latin typeface="-apple-system"/>
              </a:rPr>
              <a:t> и добавим в него следующую строку:</a:t>
            </a:r>
          </a:p>
          <a:p>
            <a:r>
              <a:rPr lang="ru-RU" sz="2600" dirty="0"/>
              <a:t/>
            </a:r>
            <a:br>
              <a:rPr lang="ru-RU" sz="2600" dirty="0"/>
            </a:br>
            <a:r>
              <a:rPr lang="en-US" sz="2600" b="1" i="1" dirty="0"/>
              <a:t>[assembly: </a:t>
            </a:r>
            <a:r>
              <a:rPr lang="en-US" sz="2600" b="1" i="1" dirty="0" err="1"/>
              <a:t>UsesPermission</a:t>
            </a:r>
            <a:r>
              <a:rPr lang="en-US" sz="2600" b="1" i="1" dirty="0"/>
              <a:t>(</a:t>
            </a:r>
            <a:r>
              <a:rPr lang="en-US" sz="2600" b="1" i="1" dirty="0" err="1"/>
              <a:t>Android.Manifest.Permission.AccessNetworkState</a:t>
            </a:r>
            <a:r>
              <a:rPr lang="en-US" sz="2600" b="1" i="1" dirty="0"/>
              <a:t>)]</a:t>
            </a:r>
          </a:p>
          <a:p>
            <a:pPr algn="l"/>
            <a:r>
              <a:rPr lang="ru-RU" sz="2600" b="0" i="0" dirty="0">
                <a:solidFill>
                  <a:srgbClr val="000000"/>
                </a:solidFill>
                <a:effectLst/>
                <a:latin typeface="-apple-system"/>
              </a:rPr>
              <a:t>Либо также в проекте для </a:t>
            </a:r>
            <a:r>
              <a:rPr lang="ru-RU" sz="2600" b="0" i="0" dirty="0" err="1">
                <a:solidFill>
                  <a:srgbClr val="000000"/>
                </a:solidFill>
                <a:effectLst/>
                <a:latin typeface="-apple-system"/>
              </a:rPr>
              <a:t>Android</a:t>
            </a:r>
            <a:r>
              <a:rPr lang="ru-RU" sz="2600" b="0" i="0" dirty="0">
                <a:solidFill>
                  <a:srgbClr val="000000"/>
                </a:solidFill>
                <a:effectLst/>
                <a:latin typeface="-apple-system"/>
              </a:rPr>
              <a:t> и также в папке </a:t>
            </a:r>
            <a:r>
              <a:rPr lang="ru-RU" sz="2600" b="1" i="0" dirty="0">
                <a:solidFill>
                  <a:srgbClr val="000000"/>
                </a:solidFill>
                <a:effectLst/>
                <a:latin typeface="-apple-system"/>
              </a:rPr>
              <a:t>Properties</a:t>
            </a:r>
            <a:r>
              <a:rPr lang="ru-RU" sz="2600" b="0" i="0" dirty="0">
                <a:solidFill>
                  <a:srgbClr val="000000"/>
                </a:solidFill>
                <a:effectLst/>
                <a:latin typeface="-apple-system"/>
              </a:rPr>
              <a:t> мы можем добавить в файл </a:t>
            </a:r>
            <a:r>
              <a:rPr lang="ru-RU" sz="2600" b="1" i="0" dirty="0">
                <a:solidFill>
                  <a:srgbClr val="000000"/>
                </a:solidFill>
                <a:effectLst/>
                <a:latin typeface="-apple-system"/>
              </a:rPr>
              <a:t>AndroidManifest.xml</a:t>
            </a:r>
            <a:r>
              <a:rPr lang="ru-RU" sz="2600" b="0" i="0" dirty="0">
                <a:solidFill>
                  <a:srgbClr val="000000"/>
                </a:solidFill>
                <a:effectLst/>
                <a:latin typeface="-apple-system"/>
              </a:rPr>
              <a:t> в узел </a:t>
            </a:r>
            <a:r>
              <a:rPr lang="ru-RU" sz="2600" b="1" i="0" dirty="0" err="1">
                <a:solidFill>
                  <a:srgbClr val="000000"/>
                </a:solidFill>
                <a:effectLst/>
                <a:latin typeface="-apple-system"/>
              </a:rPr>
              <a:t>manifest</a:t>
            </a:r>
            <a:r>
              <a:rPr lang="ru-RU" sz="2600" b="0" i="0" dirty="0">
                <a:solidFill>
                  <a:srgbClr val="000000"/>
                </a:solidFill>
                <a:effectLst/>
                <a:latin typeface="-apple-system"/>
              </a:rPr>
              <a:t> строку:</a:t>
            </a:r>
          </a:p>
          <a:p>
            <a:r>
              <a:rPr lang="en-US" sz="2600" b="1" i="1" dirty="0"/>
              <a:t>&lt;uses-permission </a:t>
            </a:r>
            <a:r>
              <a:rPr lang="en-US" sz="2600" b="1" i="1" dirty="0" err="1"/>
              <a:t>android:name</a:t>
            </a:r>
            <a:r>
              <a:rPr lang="en-US" sz="2600" b="1" i="1" dirty="0"/>
              <a:t>="</a:t>
            </a:r>
            <a:r>
              <a:rPr lang="en-US" sz="2600" b="1" i="1" dirty="0" err="1"/>
              <a:t>android.permission.ACCESS_NETWORK_STATE</a:t>
            </a:r>
            <a:r>
              <a:rPr lang="en-US" sz="2600" b="1" i="1" dirty="0"/>
              <a:t>" /&gt;</a:t>
            </a:r>
            <a:r>
              <a:rPr lang="ru-RU" sz="2800" b="1" i="1" dirty="0"/>
              <a:t/>
            </a:r>
            <a:br>
              <a:rPr lang="ru-RU" sz="2800" b="1" i="1" dirty="0"/>
            </a:br>
            <a:endParaRPr lang="ru-RU" sz="2800" b="1" i="1" dirty="0"/>
          </a:p>
        </p:txBody>
      </p:sp>
    </p:spTree>
    <p:extLst>
      <p:ext uri="{BB962C8B-B14F-4D97-AF65-F5344CB8AC3E}">
        <p14:creationId xmlns:p14="http://schemas.microsoft.com/office/powerpoint/2010/main" val="715664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083BFBE6-C339-7470-6AC0-0412F2CEB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FF2E8F42-F7A5-E5ED-4DA7-0CF13977A3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600" dirty="0"/>
              <a:t>Значения подключения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C0A0246B-3F83-EE20-EAF8-8F9C7022B6F2}"/>
              </a:ext>
            </a:extLst>
          </p:cNvPr>
          <p:cNvSpPr/>
          <p:nvPr/>
        </p:nvSpPr>
        <p:spPr>
          <a:xfrm>
            <a:off x="396238" y="1117623"/>
            <a:ext cx="1105869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sz="3600" b="1" i="0" dirty="0">
                <a:solidFill>
                  <a:srgbClr val="000000"/>
                </a:solidFill>
                <a:effectLst/>
                <a:latin typeface="-apple-system"/>
              </a:rPr>
              <a:t>Internet</a:t>
            </a:r>
            <a:r>
              <a:rPr lang="ru-RU" sz="3600" b="0" i="0" dirty="0">
                <a:solidFill>
                  <a:srgbClr val="000000"/>
                </a:solidFill>
                <a:effectLst/>
                <a:latin typeface="-apple-system"/>
              </a:rPr>
              <a:t>: есть подключение к интернету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600" b="1" i="0" dirty="0" err="1">
                <a:solidFill>
                  <a:srgbClr val="000000"/>
                </a:solidFill>
                <a:effectLst/>
                <a:latin typeface="-apple-system"/>
              </a:rPr>
              <a:t>ConstrainedInternet</a:t>
            </a:r>
            <a:r>
              <a:rPr lang="ru-RU" sz="3600" b="0" i="0" dirty="0">
                <a:solidFill>
                  <a:srgbClr val="000000"/>
                </a:solidFill>
                <a:effectLst/>
                <a:latin typeface="-apple-system"/>
              </a:rPr>
              <a:t>: есть ограниченный доступ, для которого требуются учетные данные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600" b="1" i="0" dirty="0">
                <a:solidFill>
                  <a:srgbClr val="000000"/>
                </a:solidFill>
                <a:effectLst/>
                <a:latin typeface="-apple-system"/>
              </a:rPr>
              <a:t>Local</a:t>
            </a:r>
            <a:r>
              <a:rPr lang="ru-RU" sz="3600" b="0" i="0" dirty="0">
                <a:solidFill>
                  <a:srgbClr val="000000"/>
                </a:solidFill>
                <a:effectLst/>
                <a:latin typeface="-apple-system"/>
              </a:rPr>
              <a:t>: имеется доступ только к локальной сети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600" b="1" i="0" dirty="0" err="1">
                <a:solidFill>
                  <a:srgbClr val="000000"/>
                </a:solidFill>
                <a:effectLst/>
                <a:latin typeface="-apple-system"/>
              </a:rPr>
              <a:t>None</a:t>
            </a:r>
            <a:r>
              <a:rPr lang="ru-RU" sz="3600" b="0" i="0" dirty="0">
                <a:solidFill>
                  <a:srgbClr val="000000"/>
                </a:solidFill>
                <a:effectLst/>
                <a:latin typeface="-apple-system"/>
              </a:rPr>
              <a:t>: доступ к сети отсутствует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600" b="1" i="0" dirty="0" err="1">
                <a:solidFill>
                  <a:srgbClr val="000000"/>
                </a:solidFill>
                <a:effectLst/>
                <a:latin typeface="-apple-system"/>
              </a:rPr>
              <a:t>Unknown</a:t>
            </a:r>
            <a:r>
              <a:rPr lang="ru-RU" sz="3600" b="0" i="0" dirty="0">
                <a:solidFill>
                  <a:srgbClr val="000000"/>
                </a:solidFill>
                <a:effectLst/>
                <a:latin typeface="-apple-system"/>
              </a:rPr>
              <a:t>: невозможно определить состояние подключения</a:t>
            </a:r>
          </a:p>
        </p:txBody>
      </p:sp>
    </p:spTree>
    <p:extLst>
      <p:ext uri="{BB962C8B-B14F-4D97-AF65-F5344CB8AC3E}">
        <p14:creationId xmlns:p14="http://schemas.microsoft.com/office/powerpoint/2010/main" val="2586471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CA629F44-E1D4-FB2C-7B34-42D14EDE4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85BD8727-5B13-13BA-7B50-B7FFD5F9DF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600" dirty="0"/>
              <a:t>Значения подключения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09335CC9-7AD1-929E-E93F-F51371B00F05}"/>
              </a:ext>
            </a:extLst>
          </p:cNvPr>
          <p:cNvSpPr/>
          <p:nvPr/>
        </p:nvSpPr>
        <p:spPr>
          <a:xfrm>
            <a:off x="396238" y="1117623"/>
            <a:ext cx="1105869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3600" b="0" i="0" dirty="0">
                <a:solidFill>
                  <a:srgbClr val="000000"/>
                </a:solidFill>
                <a:effectLst/>
                <a:latin typeface="-apple-system"/>
              </a:rPr>
              <a:t>Таким образом, с помощью данного перечисления мы можем проверить состояние подключения:</a:t>
            </a:r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en-US" sz="3600" b="1" i="1" dirty="0"/>
              <a:t>var current = </a:t>
            </a:r>
            <a:r>
              <a:rPr lang="en-US" sz="3600" b="1" i="1" dirty="0" err="1"/>
              <a:t>Connectivity.NetworkAccess</a:t>
            </a:r>
            <a:r>
              <a:rPr lang="en-US" sz="3600" b="1" i="1" dirty="0"/>
              <a:t>;</a:t>
            </a:r>
          </a:p>
          <a:p>
            <a:r>
              <a:rPr lang="en-US" sz="3600" b="1" i="1" dirty="0"/>
              <a:t> </a:t>
            </a:r>
          </a:p>
          <a:p>
            <a:r>
              <a:rPr lang="en-US" sz="3600" b="1" i="1" dirty="0"/>
              <a:t>if (current == </a:t>
            </a:r>
            <a:r>
              <a:rPr lang="en-US" sz="3600" b="1" i="1" dirty="0" err="1"/>
              <a:t>NetworkAccess.Internet</a:t>
            </a:r>
            <a:r>
              <a:rPr lang="en-US" sz="3600" b="1" i="1" dirty="0"/>
              <a:t>)</a:t>
            </a:r>
          </a:p>
          <a:p>
            <a:r>
              <a:rPr lang="en-US" sz="3600" b="1" i="1" dirty="0"/>
              <a:t>{</a:t>
            </a:r>
          </a:p>
          <a:p>
            <a:r>
              <a:rPr lang="en-US" sz="3600" b="1" i="1" dirty="0"/>
              <a:t>    // </a:t>
            </a:r>
            <a:r>
              <a:rPr lang="ru-RU" sz="3600" b="1" i="1" dirty="0"/>
              <a:t>некоторые действия </a:t>
            </a:r>
          </a:p>
          <a:p>
            <a:r>
              <a:rPr lang="ru-RU" sz="3600" b="1" i="1" dirty="0"/>
              <a:t>}</a:t>
            </a:r>
            <a:endParaRPr lang="ru-RU" sz="3600" b="1" i="1" dirty="0">
              <a:solidFill>
                <a:srgbClr val="000000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944530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BD7A7EF6-3B56-6C95-433A-8796C373E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A777621D-CD00-97FB-B5B8-BDCAEFA235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600" dirty="0"/>
              <a:t>Значения подключения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DD2034D6-5C89-F231-5CDC-26D7B2C01194}"/>
              </a:ext>
            </a:extLst>
          </p:cNvPr>
          <p:cNvSpPr/>
          <p:nvPr/>
        </p:nvSpPr>
        <p:spPr>
          <a:xfrm>
            <a:off x="396238" y="1117623"/>
            <a:ext cx="1105869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3600" b="0" i="0" dirty="0">
                <a:solidFill>
                  <a:srgbClr val="000000"/>
                </a:solidFill>
                <a:effectLst/>
                <a:latin typeface="-apple-system"/>
              </a:rPr>
              <a:t>Таким образом, с помощью данного перечисления мы можем проверить состояние подключения:</a:t>
            </a:r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en-US" sz="3600" b="1" i="1" dirty="0"/>
              <a:t>var current = </a:t>
            </a:r>
            <a:r>
              <a:rPr lang="en-US" sz="3600" b="1" i="1" dirty="0" err="1"/>
              <a:t>Connectivity.NetworkAccess</a:t>
            </a:r>
            <a:r>
              <a:rPr lang="en-US" sz="3600" b="1" i="1" dirty="0"/>
              <a:t>;</a:t>
            </a:r>
          </a:p>
          <a:p>
            <a:r>
              <a:rPr lang="en-US" sz="3600" b="1" i="1" dirty="0"/>
              <a:t> </a:t>
            </a:r>
          </a:p>
          <a:p>
            <a:r>
              <a:rPr lang="en-US" sz="3600" b="1" i="1" dirty="0"/>
              <a:t>if (current == </a:t>
            </a:r>
            <a:r>
              <a:rPr lang="en-US" sz="3600" b="1" i="1" dirty="0" err="1"/>
              <a:t>NetworkAccess.Internet</a:t>
            </a:r>
            <a:r>
              <a:rPr lang="en-US" sz="3600" b="1" i="1" dirty="0"/>
              <a:t>)</a:t>
            </a:r>
          </a:p>
          <a:p>
            <a:r>
              <a:rPr lang="en-US" sz="3600" b="1" i="1" dirty="0"/>
              <a:t>{</a:t>
            </a:r>
          </a:p>
          <a:p>
            <a:r>
              <a:rPr lang="en-US" sz="3600" b="1" i="1" dirty="0"/>
              <a:t>    // </a:t>
            </a:r>
            <a:r>
              <a:rPr lang="ru-RU" sz="3600" b="1" i="1" dirty="0"/>
              <a:t>некоторые действия </a:t>
            </a:r>
          </a:p>
          <a:p>
            <a:r>
              <a:rPr lang="ru-RU" sz="3600" b="1" i="1" dirty="0"/>
              <a:t>}</a:t>
            </a:r>
            <a:endParaRPr lang="ru-RU" sz="3600" b="1" i="1" dirty="0">
              <a:solidFill>
                <a:srgbClr val="000000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2066356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FB490E16-EEB7-C846-B05B-118C86733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FF08552B-C082-0E58-3E67-C5320364BC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3600" dirty="0"/>
              <a:t>Connectivity</a:t>
            </a:r>
            <a:endParaRPr lang="ru-RU" sz="36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F8DE9479-3647-7E53-53EE-3C0F86DFC7D8}"/>
              </a:ext>
            </a:extLst>
          </p:cNvPr>
          <p:cNvSpPr/>
          <p:nvPr/>
        </p:nvSpPr>
        <p:spPr>
          <a:xfrm>
            <a:off x="396238" y="1117623"/>
            <a:ext cx="11058699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2900" b="0" i="0" dirty="0">
                <a:solidFill>
                  <a:srgbClr val="000000"/>
                </a:solidFill>
                <a:effectLst/>
                <a:latin typeface="-apple-system"/>
              </a:rPr>
              <a:t>Кроме того, класс </a:t>
            </a:r>
            <a:r>
              <a:rPr lang="en-US" sz="2900" b="1" i="1" dirty="0">
                <a:solidFill>
                  <a:srgbClr val="000000"/>
                </a:solidFill>
                <a:effectLst/>
                <a:latin typeface="-apple-system"/>
              </a:rPr>
              <a:t>Connectivity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-apple-system"/>
              </a:rPr>
              <a:t>определяет свойство </a:t>
            </a:r>
            <a:r>
              <a:rPr lang="en-US" sz="2900" b="1" i="0" dirty="0" err="1">
                <a:solidFill>
                  <a:srgbClr val="000000"/>
                </a:solidFill>
                <a:effectLst/>
                <a:latin typeface="-apple-system"/>
              </a:rPr>
              <a:t>Connectivity.ConnectionProfiles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, 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-apple-system"/>
              </a:rPr>
              <a:t>которое содержит набор </a:t>
            </a:r>
            <a:r>
              <a:rPr lang="ru-RU" sz="2900" b="0" i="0" dirty="0" err="1">
                <a:solidFill>
                  <a:srgbClr val="000000"/>
                </a:solidFill>
                <a:effectLst/>
                <a:latin typeface="-apple-system"/>
              </a:rPr>
              <a:t>доступых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-apple-system"/>
              </a:rPr>
              <a:t> профилей для доступа к сети. Каждый профиль представлен перечислением </a:t>
            </a:r>
            <a:r>
              <a:rPr lang="en-US" sz="2900" b="1" i="0" dirty="0" err="1">
                <a:solidFill>
                  <a:srgbClr val="000000"/>
                </a:solidFill>
                <a:effectLst/>
                <a:latin typeface="-apple-system"/>
              </a:rPr>
              <a:t>ConnectionProfile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, 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-apple-system"/>
              </a:rPr>
              <a:t>которое определяет следующие значения: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900" b="1" i="0" dirty="0">
                <a:solidFill>
                  <a:srgbClr val="000000"/>
                </a:solidFill>
                <a:effectLst/>
                <a:latin typeface="-apple-system"/>
              </a:rPr>
              <a:t>Bluetooth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: 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-apple-system"/>
              </a:rPr>
              <a:t>есть доступ через 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Bluetooth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900" b="1" i="0" dirty="0">
                <a:solidFill>
                  <a:srgbClr val="000000"/>
                </a:solidFill>
                <a:effectLst/>
                <a:latin typeface="-apple-system"/>
              </a:rPr>
              <a:t>Cellular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: 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-apple-system"/>
              </a:rPr>
              <a:t>подключение через мобильную связь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900" b="1" i="0" dirty="0">
                <a:solidFill>
                  <a:srgbClr val="000000"/>
                </a:solidFill>
                <a:effectLst/>
                <a:latin typeface="-apple-system"/>
              </a:rPr>
              <a:t>Ethernet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: 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-apple-system"/>
              </a:rPr>
              <a:t>подключение через кабель 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Ethernet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900" b="1" i="0" dirty="0" err="1">
                <a:solidFill>
                  <a:srgbClr val="000000"/>
                </a:solidFill>
                <a:effectLst/>
                <a:latin typeface="-apple-system"/>
              </a:rPr>
              <a:t>WiFi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: 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-apple-system"/>
              </a:rPr>
              <a:t>подключение через </a:t>
            </a:r>
            <a:r>
              <a:rPr lang="en-US" sz="2900" b="0" i="0" dirty="0" err="1">
                <a:solidFill>
                  <a:srgbClr val="000000"/>
                </a:solidFill>
                <a:effectLst/>
                <a:latin typeface="-apple-system"/>
              </a:rPr>
              <a:t>WiFi</a:t>
            </a:r>
            <a:endParaRPr lang="en-US" sz="2900" b="0" i="0" dirty="0">
              <a:solidFill>
                <a:srgbClr val="000000"/>
              </a:solidFill>
              <a:effectLst/>
              <a:latin typeface="-apple-system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900" b="1" i="0" dirty="0">
                <a:solidFill>
                  <a:srgbClr val="000000"/>
                </a:solidFill>
                <a:effectLst/>
                <a:latin typeface="-apple-system"/>
              </a:rPr>
              <a:t>Unknown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: 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-apple-system"/>
              </a:rPr>
              <a:t>неизвестный тип подключения</a:t>
            </a:r>
          </a:p>
          <a:p>
            <a:r>
              <a:rPr lang="ru-RU" sz="2900" dirty="0"/>
              <a:t/>
            </a:r>
            <a:br>
              <a:rPr lang="ru-RU" sz="2900" dirty="0"/>
            </a:br>
            <a:endParaRPr lang="ru-RU" sz="2900" b="1" i="1" dirty="0">
              <a:solidFill>
                <a:srgbClr val="000000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1242675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CB0E80D0-4B65-71B1-A694-0B232C69B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B5575663-F742-3506-044A-6B959C6073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600" dirty="0"/>
              <a:t>Проверка типа подключения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DC46E437-4B12-475D-9428-9A74425A06A6}"/>
              </a:ext>
            </a:extLst>
          </p:cNvPr>
          <p:cNvSpPr/>
          <p:nvPr/>
        </p:nvSpPr>
        <p:spPr>
          <a:xfrm>
            <a:off x="396238" y="1117623"/>
            <a:ext cx="11058699" cy="380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var profiles = </a:t>
            </a:r>
            <a:r>
              <a:rPr lang="en-US" sz="2900" b="0" i="0" dirty="0" err="1">
                <a:solidFill>
                  <a:srgbClr val="000000"/>
                </a:solidFill>
                <a:effectLst/>
                <a:latin typeface="-apple-system"/>
              </a:rPr>
              <a:t>Connectivity.ConnectionProfiles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;</a:t>
            </a:r>
            <a:endParaRPr lang="ru-RU" sz="2900" b="0" i="0" dirty="0">
              <a:solidFill>
                <a:srgbClr val="000000"/>
              </a:solidFill>
              <a:effectLst/>
              <a:latin typeface="-apple-system"/>
            </a:endParaRPr>
          </a:p>
          <a:p>
            <a:pPr algn="l"/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if (</a:t>
            </a:r>
            <a:r>
              <a:rPr lang="en-US" sz="2900" b="0" i="0" dirty="0" err="1">
                <a:solidFill>
                  <a:srgbClr val="000000"/>
                </a:solidFill>
                <a:effectLst/>
                <a:latin typeface="-apple-system"/>
              </a:rPr>
              <a:t>profiles.Contains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(</a:t>
            </a:r>
            <a:r>
              <a:rPr lang="en-US" sz="2900" b="0" i="0" dirty="0" err="1">
                <a:solidFill>
                  <a:srgbClr val="000000"/>
                </a:solidFill>
                <a:effectLst/>
                <a:latin typeface="-apple-system"/>
              </a:rPr>
              <a:t>ConnectionProfile.WiFi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))</a:t>
            </a:r>
            <a:endParaRPr lang="ru-RU" sz="2900" b="0" i="0" dirty="0">
              <a:solidFill>
                <a:srgbClr val="000000"/>
              </a:solidFill>
              <a:effectLst/>
              <a:latin typeface="-apple-system"/>
            </a:endParaRPr>
          </a:p>
          <a:p>
            <a:pPr algn="l"/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{    </a:t>
            </a:r>
            <a:endParaRPr lang="ru-RU" sz="2900" b="0" i="0" dirty="0">
              <a:solidFill>
                <a:srgbClr val="000000"/>
              </a:solidFill>
              <a:effectLst/>
              <a:latin typeface="-apple-system"/>
            </a:endParaRPr>
          </a:p>
          <a:p>
            <a:pPr algn="l"/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// </a:t>
            </a:r>
            <a:r>
              <a:rPr lang="ru-RU" sz="2900" b="0" i="0" dirty="0">
                <a:solidFill>
                  <a:srgbClr val="000000"/>
                </a:solidFill>
                <a:effectLst/>
                <a:latin typeface="-apple-system"/>
              </a:rPr>
              <a:t>если активно подключение через 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Wi-Fi</a:t>
            </a:r>
            <a:endParaRPr lang="ru-RU" sz="2900" b="0" i="0" dirty="0">
              <a:solidFill>
                <a:srgbClr val="000000"/>
              </a:solidFill>
              <a:effectLst/>
              <a:latin typeface="-apple-system"/>
            </a:endParaRPr>
          </a:p>
          <a:p>
            <a:pPr algn="l"/>
            <a:r>
              <a:rPr lang="en-US" sz="2900" b="0" i="0" dirty="0">
                <a:solidFill>
                  <a:srgbClr val="000000"/>
                </a:solidFill>
                <a:effectLst/>
                <a:latin typeface="-apple-system"/>
              </a:rPr>
              <a:t>}</a:t>
            </a:r>
            <a:endParaRPr lang="ru-RU" sz="2900" b="0" i="0" dirty="0">
              <a:solidFill>
                <a:srgbClr val="000000"/>
              </a:solidFill>
              <a:effectLst/>
              <a:latin typeface="-apple-system"/>
            </a:endParaRPr>
          </a:p>
          <a:p>
            <a:pPr algn="l"/>
            <a:r>
              <a:rPr lang="ru-RU" sz="3200" b="0" i="0" dirty="0">
                <a:solidFill>
                  <a:srgbClr val="000000"/>
                </a:solidFill>
                <a:effectLst/>
                <a:latin typeface="-apple-system"/>
              </a:rPr>
              <a:t>Кроме того, класс определяет событие </a:t>
            </a:r>
            <a:r>
              <a:rPr lang="ru-RU" sz="3200" b="1" i="0" dirty="0" err="1">
                <a:solidFill>
                  <a:srgbClr val="000000"/>
                </a:solidFill>
                <a:effectLst/>
                <a:latin typeface="-apple-system"/>
              </a:rPr>
              <a:t>Connectivity.ConnectivityChanged</a:t>
            </a:r>
            <a:r>
              <a:rPr lang="ru-RU" sz="3200" b="0" i="0" dirty="0">
                <a:solidFill>
                  <a:srgbClr val="000000"/>
                </a:solidFill>
                <a:effectLst/>
                <a:latin typeface="-apple-system"/>
              </a:rPr>
              <a:t>, которое генерируется при изменения состояния подключения.</a:t>
            </a:r>
            <a:endParaRPr lang="ru-RU" sz="2900" b="1" i="1" dirty="0">
              <a:solidFill>
                <a:srgbClr val="000000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1062338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>
          <a:extLst>
            <a:ext uri="{FF2B5EF4-FFF2-40B4-BE49-F238E27FC236}">
              <a16:creationId xmlns:a16="http://schemas.microsoft.com/office/drawing/2014/main" xmlns="" id="{16F0BE48-C35A-4AB3-88AE-B9E4582AD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>
            <a:extLst>
              <a:ext uri="{FF2B5EF4-FFF2-40B4-BE49-F238E27FC236}">
                <a16:creationId xmlns:a16="http://schemas.microsoft.com/office/drawing/2014/main" xmlns="" id="{1897B6F4-0B88-CD2D-8C5D-3261DEE5B9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2400" dirty="0"/>
              <a:t>Используем функционал класса </a:t>
            </a:r>
            <a:r>
              <a:rPr lang="ru-RU" sz="2400" dirty="0" err="1"/>
              <a:t>Connectivity</a:t>
            </a:r>
            <a:r>
              <a:rPr lang="ru-RU" sz="2400" dirty="0"/>
              <a:t>. Для этого в классе </a:t>
            </a:r>
            <a:r>
              <a:rPr lang="ru-RU" sz="2400" dirty="0" err="1"/>
              <a:t>MainPage</a:t>
            </a:r>
            <a:r>
              <a:rPr lang="ru-RU" sz="2400" dirty="0"/>
              <a:t> определим следующий код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85F1A30-FFCC-D8EB-C331-8ADB343EEB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6337" y="1447049"/>
            <a:ext cx="6639059" cy="442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328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anagement Consulting Toolkit by Slidesgo">
  <a:themeElements>
    <a:clrScheme name="Simple Light">
      <a:dk1>
        <a:srgbClr val="000000"/>
      </a:dk1>
      <a:lt1>
        <a:srgbClr val="FFFFFF"/>
      </a:lt1>
      <a:dk2>
        <a:srgbClr val="4A8CFF"/>
      </a:dk2>
      <a:lt2>
        <a:srgbClr val="EFEFEF"/>
      </a:lt2>
      <a:accent1>
        <a:srgbClr val="003BA3"/>
      </a:accent1>
      <a:accent2>
        <a:srgbClr val="000000"/>
      </a:accent2>
      <a:accent3>
        <a:srgbClr val="4A8CFF"/>
      </a:accent3>
      <a:accent4>
        <a:srgbClr val="EFEFEF"/>
      </a:accent4>
      <a:accent5>
        <a:srgbClr val="003BA3"/>
      </a:accent5>
      <a:accent6>
        <a:srgbClr val="000000"/>
      </a:accent6>
      <a:hlink>
        <a:srgbClr val="003BA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483</Words>
  <Application>Microsoft Office PowerPoint</Application>
  <PresentationFormat>Широкоэкранный</PresentationFormat>
  <Paragraphs>86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30" baseType="lpstr">
      <vt:lpstr>__Karla_78bc08</vt:lpstr>
      <vt:lpstr>-apple-system</vt:lpstr>
      <vt:lpstr>Arial</vt:lpstr>
      <vt:lpstr>Calibri</vt:lpstr>
      <vt:lpstr>Calibri Light</vt:lpstr>
      <vt:lpstr>Didact Gothic</vt:lpstr>
      <vt:lpstr>Fira Sans Extra Condensed Medium</vt:lpstr>
      <vt:lpstr>Inter</vt:lpstr>
      <vt:lpstr>Montserrat</vt:lpstr>
      <vt:lpstr>Montserrat SemiBold</vt:lpstr>
      <vt:lpstr>Quicksand Medium</vt:lpstr>
      <vt:lpstr>Тема Office</vt:lpstr>
      <vt:lpstr>Management Consulting Toolkit by Slidesgo</vt:lpstr>
      <vt:lpstr>Взаимодействие с сервером</vt:lpstr>
      <vt:lpstr>Взаимодействие с сервером</vt:lpstr>
      <vt:lpstr>Взаимодействие с сервером</vt:lpstr>
      <vt:lpstr>Значения подключения</vt:lpstr>
      <vt:lpstr>Значения подключения</vt:lpstr>
      <vt:lpstr>Значения подключения</vt:lpstr>
      <vt:lpstr>Connectivity</vt:lpstr>
      <vt:lpstr>Проверка типа подключения</vt:lpstr>
      <vt:lpstr>Используем функционал класса Connectivity. Для этого в классе MainPage определим следующий код </vt:lpstr>
      <vt:lpstr>Используем функционал класса Connectivity. Для этого в классе MainPage определим следующий код </vt:lpstr>
      <vt:lpstr>Используем функционал класса Connectivity. Для этого в классе MainPage определим следующий код </vt:lpstr>
      <vt:lpstr>Выполните задание</vt:lpstr>
      <vt:lpstr>Функционал</vt:lpstr>
      <vt:lpstr>Пошаговый процесс запуска приложения на вашем телефоне</vt:lpstr>
      <vt:lpstr>Запуск приложения</vt:lpstr>
      <vt:lpstr>Распространение APK (для Android)</vt:lpstr>
      <vt:lpstr>Thanks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Практическая работа № 11</dc:title>
  <dc:creator>Учетная запись Майкрософт</dc:creator>
  <cp:lastModifiedBy>Учетная запись Майкрософт</cp:lastModifiedBy>
  <cp:revision>17</cp:revision>
  <dcterms:created xsi:type="dcterms:W3CDTF">2025-03-05T02:24:15Z</dcterms:created>
  <dcterms:modified xsi:type="dcterms:W3CDTF">2025-03-13T08:10:41Z</dcterms:modified>
</cp:coreProperties>
</file>